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 id="2147483743" r:id="rId2"/>
  </p:sldMasterIdLst>
  <p:notesMasterIdLst>
    <p:notesMasterId r:id="rId43"/>
  </p:notesMasterIdLst>
  <p:sldIdLst>
    <p:sldId id="256" r:id="rId3"/>
    <p:sldId id="316" r:id="rId4"/>
    <p:sldId id="318" r:id="rId5"/>
    <p:sldId id="315" r:id="rId6"/>
    <p:sldId id="341" r:id="rId7"/>
    <p:sldId id="350" r:id="rId8"/>
    <p:sldId id="299" r:id="rId9"/>
    <p:sldId id="348" r:id="rId10"/>
    <p:sldId id="320" r:id="rId11"/>
    <p:sldId id="326" r:id="rId12"/>
    <p:sldId id="322" r:id="rId13"/>
    <p:sldId id="319" r:id="rId14"/>
    <p:sldId id="351" r:id="rId15"/>
    <p:sldId id="321" r:id="rId16"/>
    <p:sldId id="324" r:id="rId17"/>
    <p:sldId id="329" r:id="rId18"/>
    <p:sldId id="333" r:id="rId19"/>
    <p:sldId id="330" r:id="rId20"/>
    <p:sldId id="325" r:id="rId21"/>
    <p:sldId id="343" r:id="rId22"/>
    <p:sldId id="342" r:id="rId23"/>
    <p:sldId id="323" r:id="rId24"/>
    <p:sldId id="338" r:id="rId25"/>
    <p:sldId id="337" r:id="rId26"/>
    <p:sldId id="347" r:id="rId27"/>
    <p:sldId id="361" r:id="rId28"/>
    <p:sldId id="363" r:id="rId29"/>
    <p:sldId id="344" r:id="rId30"/>
    <p:sldId id="356" r:id="rId31"/>
    <p:sldId id="353" r:id="rId32"/>
    <p:sldId id="366" r:id="rId33"/>
    <p:sldId id="365" r:id="rId34"/>
    <p:sldId id="339" r:id="rId35"/>
    <p:sldId id="357" r:id="rId36"/>
    <p:sldId id="352" r:id="rId37"/>
    <p:sldId id="364" r:id="rId38"/>
    <p:sldId id="359" r:id="rId39"/>
    <p:sldId id="367" r:id="rId40"/>
    <p:sldId id="328" r:id="rId41"/>
    <p:sldId id="36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719ACB-B61E-42FA-8E89-298929723EC9}">
          <p14:sldIdLst>
            <p14:sldId id="256"/>
          </p14:sldIdLst>
        </p14:section>
        <p14:section name="Dispensations" id="{CC5B07A2-8AE3-4066-9B67-26783955C91D}">
          <p14:sldIdLst>
            <p14:sldId id="316"/>
            <p14:sldId id="318"/>
          </p14:sldIdLst>
        </p14:section>
        <p14:section name="Innocence" id="{609845E3-2426-48F3-8E06-198694710597}">
          <p14:sldIdLst>
            <p14:sldId id="315"/>
          </p14:sldIdLst>
        </p14:section>
        <p14:section name="Conscience" id="{6B37FB90-B9A4-4897-AACC-098CBD688C10}">
          <p14:sldIdLst>
            <p14:sldId id="341"/>
            <p14:sldId id="350"/>
            <p14:sldId id="299"/>
            <p14:sldId id="348"/>
          </p14:sldIdLst>
        </p14:section>
        <p14:section name="Human Government" id="{C871771C-BD1D-4DA5-85E4-0DCF8C652FC7}">
          <p14:sldIdLst>
            <p14:sldId id="320"/>
            <p14:sldId id="326"/>
          </p14:sldIdLst>
        </p14:section>
        <p14:section name="Promise" id="{E32345BC-612D-4B22-A043-7AB4C1B0DB2E}">
          <p14:sldIdLst>
            <p14:sldId id="322"/>
            <p14:sldId id="319"/>
            <p14:sldId id="351"/>
            <p14:sldId id="321"/>
          </p14:sldIdLst>
        </p14:section>
        <p14:section name="The Law" id="{21D6D3AF-CC1C-4353-A10E-4C01B53258A6}">
          <p14:sldIdLst>
            <p14:sldId id="324"/>
            <p14:sldId id="329"/>
            <p14:sldId id="333"/>
            <p14:sldId id="330"/>
            <p14:sldId id="325"/>
            <p14:sldId id="343"/>
            <p14:sldId id="342"/>
            <p14:sldId id="323"/>
            <p14:sldId id="338"/>
            <p14:sldId id="337"/>
          </p14:sldIdLst>
        </p14:section>
        <p14:section name="Grace" id="{D507A597-610A-4536-A473-386BC81FECF9}">
          <p14:sldIdLst>
            <p14:sldId id="347"/>
            <p14:sldId id="361"/>
            <p14:sldId id="363"/>
            <p14:sldId id="344"/>
            <p14:sldId id="356"/>
            <p14:sldId id="353"/>
            <p14:sldId id="366"/>
          </p14:sldIdLst>
        </p14:section>
        <p14:section name="Tribulation" id="{CAAFEAE8-0AA7-4AA7-8E8E-96B8707021D4}">
          <p14:sldIdLst>
            <p14:sldId id="365"/>
            <p14:sldId id="339"/>
            <p14:sldId id="357"/>
            <p14:sldId id="352"/>
            <p14:sldId id="364"/>
          </p14:sldIdLst>
        </p14:section>
        <p14:section name="Kingdom" id="{3B86CD0E-133C-4C7B-A385-C685C091BD01}">
          <p14:sldIdLst>
            <p14:sldId id="359"/>
            <p14:sldId id="367"/>
            <p14:sldId id="328"/>
            <p14:sldId id="3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Gentry" initials="KG" lastIdx="1" clrIdx="0">
    <p:extLst>
      <p:ext uri="{19B8F6BF-5375-455C-9EA6-DF929625EA0E}">
        <p15:presenceInfo xmlns:p15="http://schemas.microsoft.com/office/powerpoint/2012/main" userId="53c5966fecf045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B6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7" autoAdjust="0"/>
    <p:restoredTop sz="81653" autoAdjust="0"/>
  </p:normalViewPr>
  <p:slideViewPr>
    <p:cSldViewPr snapToGrid="0">
      <p:cViewPr varScale="1">
        <p:scale>
          <a:sx n="59" d="100"/>
          <a:sy n="59" d="100"/>
        </p:scale>
        <p:origin x="31" y="267"/>
      </p:cViewPr>
      <p:guideLst/>
    </p:cSldViewPr>
  </p:slideViewPr>
  <p:notesTextViewPr>
    <p:cViewPr>
      <p:scale>
        <a:sx n="1" d="1"/>
        <a:sy n="1" d="1"/>
      </p:scale>
      <p:origin x="0" y="0"/>
    </p:cViewPr>
  </p:notesTextViewPr>
  <p:sorterViewPr>
    <p:cViewPr varScale="1">
      <p:scale>
        <a:sx n="100" d="100"/>
        <a:sy n="100" d="100"/>
      </p:scale>
      <p:origin x="0" y="-22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70DA3-767B-4289-A62B-34567D448FB6}" type="datetimeFigureOut">
              <a:rPr lang="en-GB" smtClean="0"/>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4E16-C25C-40C3-8F2E-329A111C3F19}" type="slidenum">
              <a:rPr lang="en-GB" smtClean="0"/>
              <a:t>‹#›</a:t>
            </a:fld>
            <a:endParaRPr lang="en-GB"/>
          </a:p>
        </p:txBody>
      </p:sp>
    </p:spTree>
    <p:extLst>
      <p:ext uri="{BB962C8B-B14F-4D97-AF65-F5344CB8AC3E}">
        <p14:creationId xmlns:p14="http://schemas.microsoft.com/office/powerpoint/2010/main" val="135113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2</a:t>
            </a:fld>
            <a:endParaRPr lang="en-GB"/>
          </a:p>
        </p:txBody>
      </p:sp>
    </p:spTree>
    <p:extLst>
      <p:ext uri="{BB962C8B-B14F-4D97-AF65-F5344CB8AC3E}">
        <p14:creationId xmlns:p14="http://schemas.microsoft.com/office/powerpoint/2010/main" val="18165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25</a:t>
            </a:fld>
            <a:endParaRPr lang="en-GB"/>
          </a:p>
        </p:txBody>
      </p:sp>
    </p:spTree>
    <p:extLst>
      <p:ext uri="{BB962C8B-B14F-4D97-AF65-F5344CB8AC3E}">
        <p14:creationId xmlns:p14="http://schemas.microsoft.com/office/powerpoint/2010/main" val="34419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30</a:t>
            </a:fld>
            <a:endParaRPr lang="en-GB"/>
          </a:p>
        </p:txBody>
      </p:sp>
    </p:spTree>
    <p:extLst>
      <p:ext uri="{BB962C8B-B14F-4D97-AF65-F5344CB8AC3E}">
        <p14:creationId xmlns:p14="http://schemas.microsoft.com/office/powerpoint/2010/main" val="233987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4E16-C25C-40C3-8F2E-329A111C3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0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36</a:t>
            </a:fld>
            <a:endParaRPr lang="en-GB"/>
          </a:p>
        </p:txBody>
      </p:sp>
    </p:spTree>
    <p:extLst>
      <p:ext uri="{BB962C8B-B14F-4D97-AF65-F5344CB8AC3E}">
        <p14:creationId xmlns:p14="http://schemas.microsoft.com/office/powerpoint/2010/main" val="176981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4E16-C25C-40C3-8F2E-329A111C3F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26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6</a:t>
            </a:fld>
            <a:endParaRPr lang="en-GB"/>
          </a:p>
        </p:txBody>
      </p:sp>
    </p:spTree>
    <p:extLst>
      <p:ext uri="{BB962C8B-B14F-4D97-AF65-F5344CB8AC3E}">
        <p14:creationId xmlns:p14="http://schemas.microsoft.com/office/powerpoint/2010/main" val="273359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7</a:t>
            </a:fld>
            <a:endParaRPr lang="en-GB"/>
          </a:p>
        </p:txBody>
      </p:sp>
    </p:spTree>
    <p:extLst>
      <p:ext uri="{BB962C8B-B14F-4D97-AF65-F5344CB8AC3E}">
        <p14:creationId xmlns:p14="http://schemas.microsoft.com/office/powerpoint/2010/main" val="296390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8</a:t>
            </a:fld>
            <a:endParaRPr lang="en-GB"/>
          </a:p>
        </p:txBody>
      </p:sp>
    </p:spTree>
    <p:extLst>
      <p:ext uri="{BB962C8B-B14F-4D97-AF65-F5344CB8AC3E}">
        <p14:creationId xmlns:p14="http://schemas.microsoft.com/office/powerpoint/2010/main" val="56442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10</a:t>
            </a:fld>
            <a:endParaRPr lang="en-GB"/>
          </a:p>
        </p:txBody>
      </p:sp>
    </p:spTree>
    <p:extLst>
      <p:ext uri="{BB962C8B-B14F-4D97-AF65-F5344CB8AC3E}">
        <p14:creationId xmlns:p14="http://schemas.microsoft.com/office/powerpoint/2010/main" val="23456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12</a:t>
            </a:fld>
            <a:endParaRPr lang="en-GB"/>
          </a:p>
        </p:txBody>
      </p:sp>
    </p:spTree>
    <p:extLst>
      <p:ext uri="{BB962C8B-B14F-4D97-AF65-F5344CB8AC3E}">
        <p14:creationId xmlns:p14="http://schemas.microsoft.com/office/powerpoint/2010/main" val="21637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13</a:t>
            </a:fld>
            <a:endParaRPr lang="en-GB"/>
          </a:p>
        </p:txBody>
      </p:sp>
    </p:spTree>
    <p:extLst>
      <p:ext uri="{BB962C8B-B14F-4D97-AF65-F5344CB8AC3E}">
        <p14:creationId xmlns:p14="http://schemas.microsoft.com/office/powerpoint/2010/main" val="305344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14</a:t>
            </a:fld>
            <a:endParaRPr lang="en-GB"/>
          </a:p>
        </p:txBody>
      </p:sp>
    </p:spTree>
    <p:extLst>
      <p:ext uri="{BB962C8B-B14F-4D97-AF65-F5344CB8AC3E}">
        <p14:creationId xmlns:p14="http://schemas.microsoft.com/office/powerpoint/2010/main" val="6737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4E16-C25C-40C3-8F2E-329A111C3F19}" type="slidenum">
              <a:rPr lang="en-GB" smtClean="0"/>
              <a:t>15</a:t>
            </a:fld>
            <a:endParaRPr lang="en-GB"/>
          </a:p>
        </p:txBody>
      </p:sp>
    </p:spTree>
    <p:extLst>
      <p:ext uri="{BB962C8B-B14F-4D97-AF65-F5344CB8AC3E}">
        <p14:creationId xmlns:p14="http://schemas.microsoft.com/office/powerpoint/2010/main" val="284291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55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8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94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1257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351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889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6903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393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EC6458-AD71-4C24-99FE-88CD64CC9A6B}"/>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F3712329-6CC0-4240-978F-5772D6393FA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BC01BB-BDAD-4CD1-8AFC-EA894C6482A4}"/>
              </a:ext>
            </a:extLst>
          </p:cNvPr>
          <p:cNvSpPr>
            <a:spLocks noGrp="1"/>
          </p:cNvSpPr>
          <p:nvPr>
            <p:ph type="sldNum" sz="quarter" idx="12"/>
          </p:nvPr>
        </p:nvSpPr>
        <p:spPr/>
        <p:txBody>
          <a:bodyPr/>
          <a:lstStyle>
            <a:lvl1pPr>
              <a:defRPr/>
            </a:lvl1pPr>
          </a:lstStyle>
          <a:p>
            <a:pPr>
              <a:defRPr/>
            </a:pPr>
            <a:fld id="{2A45D932-CEC2-4B78-A7DC-CB83B3C92C0F}" type="slidenum">
              <a:rPr lang="en-GB"/>
              <a:pPr>
                <a:defRPr/>
              </a:pPr>
              <a:t>‹#›</a:t>
            </a:fld>
            <a:endParaRPr lang="en-GB"/>
          </a:p>
        </p:txBody>
      </p:sp>
    </p:spTree>
    <p:extLst>
      <p:ext uri="{BB962C8B-B14F-4D97-AF65-F5344CB8AC3E}">
        <p14:creationId xmlns:p14="http://schemas.microsoft.com/office/powerpoint/2010/main" val="2253334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B3507E1-9BE1-4A54-B03E-32FDA581CF9F}"/>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72DAC9F2-F6AB-41A4-A871-062C2DD5AD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4CA1F96-BEFB-4D9B-AFB6-C1EE8C7EDC09}"/>
              </a:ext>
            </a:extLst>
          </p:cNvPr>
          <p:cNvSpPr>
            <a:spLocks noGrp="1"/>
          </p:cNvSpPr>
          <p:nvPr>
            <p:ph type="sldNum" sz="quarter" idx="12"/>
          </p:nvPr>
        </p:nvSpPr>
        <p:spPr/>
        <p:txBody>
          <a:bodyPr/>
          <a:lstStyle>
            <a:lvl1pPr>
              <a:defRPr/>
            </a:lvl1pPr>
          </a:lstStyle>
          <a:p>
            <a:pPr>
              <a:defRPr/>
            </a:pPr>
            <a:fld id="{46012622-A6F5-4F03-ACE9-612FBBDC356B}" type="slidenum">
              <a:rPr lang="en-GB"/>
              <a:pPr>
                <a:defRPr/>
              </a:pPr>
              <a:t>‹#›</a:t>
            </a:fld>
            <a:endParaRPr lang="en-GB"/>
          </a:p>
        </p:txBody>
      </p:sp>
    </p:spTree>
    <p:extLst>
      <p:ext uri="{BB962C8B-B14F-4D97-AF65-F5344CB8AC3E}">
        <p14:creationId xmlns:p14="http://schemas.microsoft.com/office/powerpoint/2010/main" val="162688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E6CCCE-5745-4505-9136-398E6F836A76}"/>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F7292AD9-4A15-4A67-994C-68BC509240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8E1DC44-AE78-4009-9E2B-91D508D2B940}"/>
              </a:ext>
            </a:extLst>
          </p:cNvPr>
          <p:cNvSpPr>
            <a:spLocks noGrp="1"/>
          </p:cNvSpPr>
          <p:nvPr>
            <p:ph type="sldNum" sz="quarter" idx="12"/>
          </p:nvPr>
        </p:nvSpPr>
        <p:spPr/>
        <p:txBody>
          <a:bodyPr/>
          <a:lstStyle>
            <a:lvl1pPr>
              <a:defRPr/>
            </a:lvl1pPr>
          </a:lstStyle>
          <a:p>
            <a:pPr>
              <a:defRPr/>
            </a:pPr>
            <a:fld id="{99407CB6-B4D8-4768-932A-ABAA743AF6F3}" type="slidenum">
              <a:rPr lang="en-GB"/>
              <a:pPr>
                <a:defRPr/>
              </a:pPr>
              <a:t>‹#›</a:t>
            </a:fld>
            <a:endParaRPr lang="en-GB"/>
          </a:p>
        </p:txBody>
      </p:sp>
    </p:spTree>
    <p:extLst>
      <p:ext uri="{BB962C8B-B14F-4D97-AF65-F5344CB8AC3E}">
        <p14:creationId xmlns:p14="http://schemas.microsoft.com/office/powerpoint/2010/main" val="72013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78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C8F4220-FB3F-4DB8-AE48-6184F535242B}"/>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6" name="Footer Placeholder 4">
            <a:extLst>
              <a:ext uri="{FF2B5EF4-FFF2-40B4-BE49-F238E27FC236}">
                <a16:creationId xmlns:a16="http://schemas.microsoft.com/office/drawing/2014/main" id="{202B0D83-488C-4541-9EF4-65855E9C463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1F3304-3ABD-4D86-9ABE-EED907DDE222}"/>
              </a:ext>
            </a:extLst>
          </p:cNvPr>
          <p:cNvSpPr>
            <a:spLocks noGrp="1"/>
          </p:cNvSpPr>
          <p:nvPr>
            <p:ph type="sldNum" sz="quarter" idx="12"/>
          </p:nvPr>
        </p:nvSpPr>
        <p:spPr/>
        <p:txBody>
          <a:bodyPr/>
          <a:lstStyle>
            <a:lvl1pPr>
              <a:defRPr/>
            </a:lvl1pPr>
          </a:lstStyle>
          <a:p>
            <a:pPr>
              <a:defRPr/>
            </a:pPr>
            <a:fld id="{A8472938-2C61-4730-9929-F6A5D1ED7194}" type="slidenum">
              <a:rPr lang="en-GB"/>
              <a:pPr>
                <a:defRPr/>
              </a:pPr>
              <a:t>‹#›</a:t>
            </a:fld>
            <a:endParaRPr lang="en-GB"/>
          </a:p>
        </p:txBody>
      </p:sp>
    </p:spTree>
    <p:extLst>
      <p:ext uri="{BB962C8B-B14F-4D97-AF65-F5344CB8AC3E}">
        <p14:creationId xmlns:p14="http://schemas.microsoft.com/office/powerpoint/2010/main" val="2544445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B994CB5-1EE2-48F1-A8F7-6F34CAA8A8C8}"/>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8" name="Footer Placeholder 4">
            <a:extLst>
              <a:ext uri="{FF2B5EF4-FFF2-40B4-BE49-F238E27FC236}">
                <a16:creationId xmlns:a16="http://schemas.microsoft.com/office/drawing/2014/main" id="{F14D7A4D-CC82-4369-8249-E28947C33D2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78CAA20-4609-4856-9C38-8358F53BF28B}"/>
              </a:ext>
            </a:extLst>
          </p:cNvPr>
          <p:cNvSpPr>
            <a:spLocks noGrp="1"/>
          </p:cNvSpPr>
          <p:nvPr>
            <p:ph type="sldNum" sz="quarter" idx="12"/>
          </p:nvPr>
        </p:nvSpPr>
        <p:spPr/>
        <p:txBody>
          <a:bodyPr/>
          <a:lstStyle>
            <a:lvl1pPr>
              <a:defRPr/>
            </a:lvl1pPr>
          </a:lstStyle>
          <a:p>
            <a:pPr>
              <a:defRPr/>
            </a:pPr>
            <a:fld id="{FB26AE06-AB37-48DC-AC90-B459D0F79FF8}" type="slidenum">
              <a:rPr lang="en-GB"/>
              <a:pPr>
                <a:defRPr/>
              </a:pPr>
              <a:t>‹#›</a:t>
            </a:fld>
            <a:endParaRPr lang="en-GB"/>
          </a:p>
        </p:txBody>
      </p:sp>
    </p:spTree>
    <p:extLst>
      <p:ext uri="{BB962C8B-B14F-4D97-AF65-F5344CB8AC3E}">
        <p14:creationId xmlns:p14="http://schemas.microsoft.com/office/powerpoint/2010/main" val="82893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F076F3E-EE2C-442B-899A-C3D973D8B5BF}"/>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4" name="Footer Placeholder 4">
            <a:extLst>
              <a:ext uri="{FF2B5EF4-FFF2-40B4-BE49-F238E27FC236}">
                <a16:creationId xmlns:a16="http://schemas.microsoft.com/office/drawing/2014/main" id="{ECCDE469-99E8-415A-8415-46A32B89BF2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09A9255-3AAD-4247-B052-710C10D8D7C2}"/>
              </a:ext>
            </a:extLst>
          </p:cNvPr>
          <p:cNvSpPr>
            <a:spLocks noGrp="1"/>
          </p:cNvSpPr>
          <p:nvPr>
            <p:ph type="sldNum" sz="quarter" idx="12"/>
          </p:nvPr>
        </p:nvSpPr>
        <p:spPr/>
        <p:txBody>
          <a:bodyPr/>
          <a:lstStyle>
            <a:lvl1pPr>
              <a:defRPr/>
            </a:lvl1pPr>
          </a:lstStyle>
          <a:p>
            <a:pPr>
              <a:defRPr/>
            </a:pPr>
            <a:fld id="{135C7E4A-9D40-4866-BE63-A630FE071045}" type="slidenum">
              <a:rPr lang="en-GB"/>
              <a:pPr>
                <a:defRPr/>
              </a:pPr>
              <a:t>‹#›</a:t>
            </a:fld>
            <a:endParaRPr lang="en-GB"/>
          </a:p>
        </p:txBody>
      </p:sp>
    </p:spTree>
    <p:extLst>
      <p:ext uri="{BB962C8B-B14F-4D97-AF65-F5344CB8AC3E}">
        <p14:creationId xmlns:p14="http://schemas.microsoft.com/office/powerpoint/2010/main" val="185081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8EAA78-BFC5-4B8A-A47E-1B1F78E0DDAE}"/>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3" name="Footer Placeholder 4">
            <a:extLst>
              <a:ext uri="{FF2B5EF4-FFF2-40B4-BE49-F238E27FC236}">
                <a16:creationId xmlns:a16="http://schemas.microsoft.com/office/drawing/2014/main" id="{6B17BD63-1364-4AF1-B9F2-3D4820A5913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6974868-9605-4B72-A7E1-973D15D0023A}"/>
              </a:ext>
            </a:extLst>
          </p:cNvPr>
          <p:cNvSpPr>
            <a:spLocks noGrp="1"/>
          </p:cNvSpPr>
          <p:nvPr>
            <p:ph type="sldNum" sz="quarter" idx="12"/>
          </p:nvPr>
        </p:nvSpPr>
        <p:spPr/>
        <p:txBody>
          <a:bodyPr/>
          <a:lstStyle>
            <a:lvl1pPr>
              <a:defRPr/>
            </a:lvl1pPr>
          </a:lstStyle>
          <a:p>
            <a:pPr>
              <a:defRPr/>
            </a:pPr>
            <a:fld id="{27334025-A93A-41D2-9BFD-15A9E527E3CD}" type="slidenum">
              <a:rPr lang="en-GB"/>
              <a:pPr>
                <a:defRPr/>
              </a:pPr>
              <a:t>‹#›</a:t>
            </a:fld>
            <a:endParaRPr lang="en-GB"/>
          </a:p>
        </p:txBody>
      </p:sp>
    </p:spTree>
    <p:extLst>
      <p:ext uri="{BB962C8B-B14F-4D97-AF65-F5344CB8AC3E}">
        <p14:creationId xmlns:p14="http://schemas.microsoft.com/office/powerpoint/2010/main" val="3130097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61A20E3-7CAD-4B2A-BABD-4D4F6CCC5FEF}"/>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6" name="Footer Placeholder 4">
            <a:extLst>
              <a:ext uri="{FF2B5EF4-FFF2-40B4-BE49-F238E27FC236}">
                <a16:creationId xmlns:a16="http://schemas.microsoft.com/office/drawing/2014/main" id="{DAFB075B-98CE-4B9F-8A9A-8940159880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93B3D9-1A5C-4703-ACE9-2EBFCF44D6C2}"/>
              </a:ext>
            </a:extLst>
          </p:cNvPr>
          <p:cNvSpPr>
            <a:spLocks noGrp="1"/>
          </p:cNvSpPr>
          <p:nvPr>
            <p:ph type="sldNum" sz="quarter" idx="12"/>
          </p:nvPr>
        </p:nvSpPr>
        <p:spPr/>
        <p:txBody>
          <a:bodyPr/>
          <a:lstStyle>
            <a:lvl1pPr>
              <a:defRPr/>
            </a:lvl1pPr>
          </a:lstStyle>
          <a:p>
            <a:pPr>
              <a:defRPr/>
            </a:pPr>
            <a:fld id="{1D19C70B-1A5F-4C68-A109-725458A8B72C}" type="slidenum">
              <a:rPr lang="en-GB"/>
              <a:pPr>
                <a:defRPr/>
              </a:pPr>
              <a:t>‹#›</a:t>
            </a:fld>
            <a:endParaRPr lang="en-GB"/>
          </a:p>
        </p:txBody>
      </p:sp>
    </p:spTree>
    <p:extLst>
      <p:ext uri="{BB962C8B-B14F-4D97-AF65-F5344CB8AC3E}">
        <p14:creationId xmlns:p14="http://schemas.microsoft.com/office/powerpoint/2010/main" val="2676836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130BF17-F196-4464-AB73-0E358F8D53E9}"/>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6" name="Footer Placeholder 4">
            <a:extLst>
              <a:ext uri="{FF2B5EF4-FFF2-40B4-BE49-F238E27FC236}">
                <a16:creationId xmlns:a16="http://schemas.microsoft.com/office/drawing/2014/main" id="{E51CDDB2-2BEA-416E-9BA2-32FAE6009A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BA6F461-97B1-4A84-BE51-1B8F25DFE5A6}"/>
              </a:ext>
            </a:extLst>
          </p:cNvPr>
          <p:cNvSpPr>
            <a:spLocks noGrp="1"/>
          </p:cNvSpPr>
          <p:nvPr>
            <p:ph type="sldNum" sz="quarter" idx="12"/>
          </p:nvPr>
        </p:nvSpPr>
        <p:spPr/>
        <p:txBody>
          <a:bodyPr/>
          <a:lstStyle>
            <a:lvl1pPr>
              <a:defRPr/>
            </a:lvl1pPr>
          </a:lstStyle>
          <a:p>
            <a:pPr>
              <a:defRPr/>
            </a:pPr>
            <a:fld id="{ABFF78DB-17E6-456D-999B-894DE412A4E8}" type="slidenum">
              <a:rPr lang="en-GB"/>
              <a:pPr>
                <a:defRPr/>
              </a:pPr>
              <a:t>‹#›</a:t>
            </a:fld>
            <a:endParaRPr lang="en-GB"/>
          </a:p>
        </p:txBody>
      </p:sp>
    </p:spTree>
    <p:extLst>
      <p:ext uri="{BB962C8B-B14F-4D97-AF65-F5344CB8AC3E}">
        <p14:creationId xmlns:p14="http://schemas.microsoft.com/office/powerpoint/2010/main" val="328377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EA693F-F1FA-4BF1-B78F-6B1F74868252}"/>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1690AE3A-E433-4140-809B-FB826CEA93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496B41-26DF-46CE-9673-420C67029ADF}"/>
              </a:ext>
            </a:extLst>
          </p:cNvPr>
          <p:cNvSpPr>
            <a:spLocks noGrp="1"/>
          </p:cNvSpPr>
          <p:nvPr>
            <p:ph type="sldNum" sz="quarter" idx="12"/>
          </p:nvPr>
        </p:nvSpPr>
        <p:spPr/>
        <p:txBody>
          <a:bodyPr/>
          <a:lstStyle>
            <a:lvl1pPr>
              <a:defRPr/>
            </a:lvl1pPr>
          </a:lstStyle>
          <a:p>
            <a:pPr>
              <a:defRPr/>
            </a:pPr>
            <a:fld id="{73FDDB35-0C51-4A1B-87AF-5F949CFE57FD}" type="slidenum">
              <a:rPr lang="en-GB"/>
              <a:pPr>
                <a:defRPr/>
              </a:pPr>
              <a:t>‹#›</a:t>
            </a:fld>
            <a:endParaRPr lang="en-GB"/>
          </a:p>
        </p:txBody>
      </p:sp>
    </p:spTree>
    <p:extLst>
      <p:ext uri="{BB962C8B-B14F-4D97-AF65-F5344CB8AC3E}">
        <p14:creationId xmlns:p14="http://schemas.microsoft.com/office/powerpoint/2010/main" val="1358092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2380572-D1E5-4B6B-8A16-3E55DB7898A7}"/>
              </a:ext>
            </a:extLst>
          </p:cNvPr>
          <p:cNvSpPr>
            <a:spLocks noGrp="1"/>
          </p:cNvSpPr>
          <p:nvPr>
            <p:ph type="dt" sz="half" idx="10"/>
          </p:nvPr>
        </p:nvSpPr>
        <p:spPr/>
        <p:txBody>
          <a:bodyPr/>
          <a:lstStyle>
            <a:lvl1pPr>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90AFAFDE-FCA3-4830-AF5E-FC973B1B83E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72B596-672A-4DC4-8B11-E0D9BBD5719D}"/>
              </a:ext>
            </a:extLst>
          </p:cNvPr>
          <p:cNvSpPr>
            <a:spLocks noGrp="1"/>
          </p:cNvSpPr>
          <p:nvPr>
            <p:ph type="sldNum" sz="quarter" idx="12"/>
          </p:nvPr>
        </p:nvSpPr>
        <p:spPr/>
        <p:txBody>
          <a:bodyPr/>
          <a:lstStyle>
            <a:lvl1pPr>
              <a:defRPr/>
            </a:lvl1pPr>
          </a:lstStyle>
          <a:p>
            <a:pPr>
              <a:defRPr/>
            </a:pPr>
            <a:fld id="{B830A357-8EB3-42A3-BE9D-7F8E089C3F92}" type="slidenum">
              <a:rPr lang="en-GB"/>
              <a:pPr>
                <a:defRPr/>
              </a:pPr>
              <a:t>‹#›</a:t>
            </a:fld>
            <a:endParaRPr lang="en-GB"/>
          </a:p>
        </p:txBody>
      </p:sp>
    </p:spTree>
    <p:extLst>
      <p:ext uri="{BB962C8B-B14F-4D97-AF65-F5344CB8AC3E}">
        <p14:creationId xmlns:p14="http://schemas.microsoft.com/office/powerpoint/2010/main" val="288731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983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76624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45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88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81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0367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4/22/2020</a:t>
            </a:fld>
            <a:endParaRPr lang="en-US" dirty="0"/>
          </a:p>
        </p:txBody>
      </p:sp>
    </p:spTree>
    <p:extLst>
      <p:ext uri="{BB962C8B-B14F-4D97-AF65-F5344CB8AC3E}">
        <p14:creationId xmlns:p14="http://schemas.microsoft.com/office/powerpoint/2010/main" val="39045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7412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785A4F3-6ACD-49D2-AC2C-95FD6F0EE12C}"/>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9563720-7575-4476-BFED-F552E266489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C1AA6D-B826-4C69-A160-438CF63B450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2C7A604-C8BC-4837-922F-28DA0DF18299}" type="datetimeFigureOut">
              <a:rPr lang="en-GB"/>
              <a:pPr>
                <a:defRPr/>
              </a:pPr>
              <a:t>22/04/2020</a:t>
            </a:fld>
            <a:endParaRPr lang="en-GB"/>
          </a:p>
        </p:txBody>
      </p:sp>
      <p:sp>
        <p:nvSpPr>
          <p:cNvPr id="5" name="Footer Placeholder 4">
            <a:extLst>
              <a:ext uri="{FF2B5EF4-FFF2-40B4-BE49-F238E27FC236}">
                <a16:creationId xmlns:a16="http://schemas.microsoft.com/office/drawing/2014/main" id="{3D7933EE-4A49-4DD2-93B2-6F1B263BF79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66694B9F-D280-467F-96E2-CAB83012AEB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50C2C0-1E72-4460-9DD8-1325699162F4}" type="slidenum">
              <a:rPr lang="en-GB"/>
              <a:pPr>
                <a:defRPr/>
              </a:pPr>
              <a:t>‹#›</a:t>
            </a:fld>
            <a:endParaRPr lang="en-GB"/>
          </a:p>
        </p:txBody>
      </p:sp>
    </p:spTree>
    <p:extLst>
      <p:ext uri="{BB962C8B-B14F-4D97-AF65-F5344CB8AC3E}">
        <p14:creationId xmlns:p14="http://schemas.microsoft.com/office/powerpoint/2010/main" val="303748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93793F4-B87E-45E9-AE1E-8B97F58EEC18}"/>
              </a:ext>
            </a:extLst>
          </p:cNvPr>
          <p:cNvSpPr>
            <a:spLocks noGrp="1"/>
          </p:cNvSpPr>
          <p:nvPr>
            <p:ph type="ctrTitle"/>
          </p:nvPr>
        </p:nvSpPr>
        <p:spPr>
          <a:xfrm>
            <a:off x="677335" y="1282701"/>
            <a:ext cx="5096060" cy="4307148"/>
          </a:xfrm>
        </p:spPr>
        <p:txBody>
          <a:bodyPr anchor="ctr">
            <a:normAutofit/>
          </a:bodyPr>
          <a:lstStyle/>
          <a:p>
            <a:pPr algn="l"/>
            <a:r>
              <a:rPr lang="en-GB" sz="5400" dirty="0">
                <a:solidFill>
                  <a:srgbClr val="002060"/>
                </a:solidFill>
              </a:rPr>
              <a:t>Dispensational Truths </a:t>
            </a:r>
            <a:r>
              <a:rPr lang="en-GB" sz="2400" dirty="0">
                <a:solidFill>
                  <a:srgbClr val="002060"/>
                </a:solidFill>
              </a:rPr>
              <a:t>(Part 2) different ways of studying the bible</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B3EEDF9F-D341-41FB-BB34-DBB6DF14AA24}"/>
              </a:ext>
            </a:extLst>
          </p:cNvPr>
          <p:cNvSpPr>
            <a:spLocks noGrp="1"/>
          </p:cNvSpPr>
          <p:nvPr>
            <p:ph type="subTitle" idx="1"/>
          </p:nvPr>
        </p:nvSpPr>
        <p:spPr>
          <a:xfrm>
            <a:off x="7821120" y="2876315"/>
            <a:ext cx="3602567" cy="1096899"/>
          </a:xfrm>
        </p:spPr>
        <p:txBody>
          <a:bodyPr anchor="ctr">
            <a:normAutofit/>
          </a:bodyPr>
          <a:lstStyle/>
          <a:p>
            <a:pPr algn="l"/>
            <a:r>
              <a:rPr lang="en-GB" sz="1800" dirty="0">
                <a:solidFill>
                  <a:srgbClr val="FFFFFF"/>
                </a:solidFill>
              </a:rPr>
              <a:t>April 2020</a:t>
            </a:r>
          </a:p>
          <a:p>
            <a:pPr algn="l"/>
            <a:r>
              <a:rPr lang="en-GB" dirty="0">
                <a:solidFill>
                  <a:srgbClr val="FFFFFF"/>
                </a:solidFill>
              </a:rPr>
              <a:t>Rev Keith Gentry</a:t>
            </a:r>
            <a:endParaRPr lang="en-GB" sz="1800" dirty="0">
              <a:solidFill>
                <a:srgbClr val="FFFFFF"/>
              </a:solidFill>
            </a:endParaRPr>
          </a:p>
        </p:txBody>
      </p:sp>
    </p:spTree>
    <p:extLst>
      <p:ext uri="{BB962C8B-B14F-4D97-AF65-F5344CB8AC3E}">
        <p14:creationId xmlns:p14="http://schemas.microsoft.com/office/powerpoint/2010/main" val="110558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78432F52-E17F-40DF-8888-BB1013C6CDCD}"/>
              </a:ext>
            </a:extLst>
          </p:cNvPr>
          <p:cNvSpPr/>
          <p:nvPr/>
        </p:nvSpPr>
        <p:spPr>
          <a:xfrm>
            <a:off x="1823991" y="593677"/>
            <a:ext cx="1415836" cy="116233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HAM</a:t>
            </a:r>
          </a:p>
        </p:txBody>
      </p:sp>
      <p:sp>
        <p:nvSpPr>
          <p:cNvPr id="4" name="Flowchart: Connector 3">
            <a:extLst>
              <a:ext uri="{FF2B5EF4-FFF2-40B4-BE49-F238E27FC236}">
                <a16:creationId xmlns:a16="http://schemas.microsoft.com/office/drawing/2014/main" id="{C2E3A5D9-F2E5-4FA5-8C5F-58A4F37E6A67}"/>
              </a:ext>
            </a:extLst>
          </p:cNvPr>
          <p:cNvSpPr/>
          <p:nvPr/>
        </p:nvSpPr>
        <p:spPr>
          <a:xfrm>
            <a:off x="136478" y="2759121"/>
            <a:ext cx="1027714" cy="137615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Noah</a:t>
            </a:r>
          </a:p>
        </p:txBody>
      </p:sp>
      <p:sp>
        <p:nvSpPr>
          <p:cNvPr id="5" name="Flowchart: Connector 4">
            <a:extLst>
              <a:ext uri="{FF2B5EF4-FFF2-40B4-BE49-F238E27FC236}">
                <a16:creationId xmlns:a16="http://schemas.microsoft.com/office/drawing/2014/main" id="{CC6416C2-7546-4466-9F25-D6712676E980}"/>
              </a:ext>
            </a:extLst>
          </p:cNvPr>
          <p:cNvSpPr/>
          <p:nvPr/>
        </p:nvSpPr>
        <p:spPr>
          <a:xfrm>
            <a:off x="1788057" y="2789433"/>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Shem</a:t>
            </a:r>
          </a:p>
        </p:txBody>
      </p:sp>
      <p:sp>
        <p:nvSpPr>
          <p:cNvPr id="6" name="Flowchart: Connector 5">
            <a:extLst>
              <a:ext uri="{FF2B5EF4-FFF2-40B4-BE49-F238E27FC236}">
                <a16:creationId xmlns:a16="http://schemas.microsoft.com/office/drawing/2014/main" id="{C0019439-DA2B-48EC-A316-37AFEE080F45}"/>
              </a:ext>
            </a:extLst>
          </p:cNvPr>
          <p:cNvSpPr/>
          <p:nvPr/>
        </p:nvSpPr>
        <p:spPr>
          <a:xfrm>
            <a:off x="1670435" y="4944655"/>
            <a:ext cx="1600617" cy="1330815"/>
          </a:xfrm>
          <a:prstGeom prst="flowChartConnector">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Japheth</a:t>
            </a:r>
          </a:p>
        </p:txBody>
      </p:sp>
      <p:pic>
        <p:nvPicPr>
          <p:cNvPr id="3074" name="Picture 2" descr="Search Results for tower babel - Clip Art - Pictures - Graphics ...">
            <a:extLst>
              <a:ext uri="{FF2B5EF4-FFF2-40B4-BE49-F238E27FC236}">
                <a16:creationId xmlns:a16="http://schemas.microsoft.com/office/drawing/2014/main" id="{CBC0BC98-5153-4C9D-8A45-5CB23B8FE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92" y="149469"/>
            <a:ext cx="2648683" cy="642192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C650CF4F-76B1-494A-A374-919BD1A16FFC}"/>
              </a:ext>
            </a:extLst>
          </p:cNvPr>
          <p:cNvSpPr/>
          <p:nvPr/>
        </p:nvSpPr>
        <p:spPr>
          <a:xfrm>
            <a:off x="7806781" y="487274"/>
            <a:ext cx="3159195" cy="12784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Africa &amp; Arabia</a:t>
            </a:r>
          </a:p>
        </p:txBody>
      </p:sp>
      <p:sp>
        <p:nvSpPr>
          <p:cNvPr id="9" name="Arrow: Right 8">
            <a:extLst>
              <a:ext uri="{FF2B5EF4-FFF2-40B4-BE49-F238E27FC236}">
                <a16:creationId xmlns:a16="http://schemas.microsoft.com/office/drawing/2014/main" id="{FE13C772-6BB0-4C58-9DB1-973EF70375DD}"/>
              </a:ext>
            </a:extLst>
          </p:cNvPr>
          <p:cNvSpPr/>
          <p:nvPr/>
        </p:nvSpPr>
        <p:spPr>
          <a:xfrm>
            <a:off x="7979652" y="2718179"/>
            <a:ext cx="3075033" cy="1398896"/>
          </a:xfrm>
          <a:prstGeom prst="rightArrow">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CA201986-6F26-4FF4-83C4-5C8A139ADE4C}"/>
              </a:ext>
            </a:extLst>
          </p:cNvPr>
          <p:cNvSpPr/>
          <p:nvPr/>
        </p:nvSpPr>
        <p:spPr>
          <a:xfrm>
            <a:off x="7979653" y="4985845"/>
            <a:ext cx="3075032" cy="127847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Asia Minor &amp; Europe</a:t>
            </a:r>
          </a:p>
        </p:txBody>
      </p:sp>
      <p:sp>
        <p:nvSpPr>
          <p:cNvPr id="8" name="TextBox 7">
            <a:extLst>
              <a:ext uri="{FF2B5EF4-FFF2-40B4-BE49-F238E27FC236}">
                <a16:creationId xmlns:a16="http://schemas.microsoft.com/office/drawing/2014/main" id="{25DDC2EA-FF64-4BAC-9E70-5A20C9E2F973}"/>
              </a:ext>
            </a:extLst>
          </p:cNvPr>
          <p:cNvSpPr txBox="1"/>
          <p:nvPr/>
        </p:nvSpPr>
        <p:spPr>
          <a:xfrm rot="10800000" flipV="1">
            <a:off x="101467" y="4633045"/>
            <a:ext cx="1133364" cy="1600438"/>
          </a:xfrm>
          <a:prstGeom prst="rect">
            <a:avLst/>
          </a:prstGeom>
          <a:noFill/>
        </p:spPr>
        <p:txBody>
          <a:bodyPr wrap="square" rtlCol="0">
            <a:spAutoFit/>
          </a:bodyPr>
          <a:lstStyle/>
          <a:p>
            <a:r>
              <a:rPr lang="en-GB" sz="1400" dirty="0">
                <a:latin typeface="Comic Sans MS" panose="030F0702030302020204" pitchFamily="66" charset="0"/>
              </a:rPr>
              <a:t>“</a:t>
            </a:r>
            <a:r>
              <a:rPr lang="en-GB" sz="1400" b="1" dirty="0">
                <a:latin typeface="Comic Sans MS" panose="030F0702030302020204" pitchFamily="66" charset="0"/>
              </a:rPr>
              <a:t>Be fruitful, &amp;</a:t>
            </a:r>
          </a:p>
          <a:p>
            <a:r>
              <a:rPr lang="en-GB" sz="1400" b="1" dirty="0">
                <a:latin typeface="Comic Sans MS" panose="030F0702030302020204" pitchFamily="66" charset="0"/>
              </a:rPr>
              <a:t>multiply &amp; </a:t>
            </a:r>
          </a:p>
          <a:p>
            <a:r>
              <a:rPr lang="en-GB" sz="1400" b="1" dirty="0">
                <a:latin typeface="Comic Sans MS" panose="030F0702030302020204" pitchFamily="66" charset="0"/>
              </a:rPr>
              <a:t>replenish the</a:t>
            </a:r>
          </a:p>
          <a:p>
            <a:r>
              <a:rPr lang="en-GB" sz="1400" b="1" dirty="0">
                <a:latin typeface="Comic Sans MS" panose="030F0702030302020204" pitchFamily="66" charset="0"/>
              </a:rPr>
              <a:t>Earth” Gen 9:1</a:t>
            </a:r>
          </a:p>
        </p:txBody>
      </p:sp>
      <p:pic>
        <p:nvPicPr>
          <p:cNvPr id="3076" name="Picture 4" descr="Over The Rainbow Fragrance Oil - Stansfield's Fragrance Oils Ltd">
            <a:extLst>
              <a:ext uri="{FF2B5EF4-FFF2-40B4-BE49-F238E27FC236}">
                <a16:creationId xmlns:a16="http://schemas.microsoft.com/office/drawing/2014/main" id="{12D4B543-FBB0-4CAB-AF6C-443A10397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2" y="1774777"/>
            <a:ext cx="1235121" cy="889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A40656-D5AD-4BF4-AC81-C2E0C8498C15}"/>
              </a:ext>
            </a:extLst>
          </p:cNvPr>
          <p:cNvSpPr txBox="1"/>
          <p:nvPr/>
        </p:nvSpPr>
        <p:spPr>
          <a:xfrm>
            <a:off x="136478" y="1740090"/>
            <a:ext cx="1473958" cy="307777"/>
          </a:xfrm>
          <a:prstGeom prst="rect">
            <a:avLst/>
          </a:prstGeom>
          <a:noFill/>
        </p:spPr>
        <p:txBody>
          <a:bodyPr wrap="square" rtlCol="0">
            <a:spAutoFit/>
          </a:bodyPr>
          <a:lstStyle/>
          <a:p>
            <a:r>
              <a:rPr lang="en-GB" sz="1400" dirty="0">
                <a:latin typeface="Comic Sans MS" panose="030F0702030302020204" pitchFamily="66" charset="0"/>
              </a:rPr>
              <a:t>Gods covenant </a:t>
            </a:r>
          </a:p>
        </p:txBody>
      </p:sp>
      <p:sp>
        <p:nvSpPr>
          <p:cNvPr id="12" name="Left Brace 11">
            <a:extLst>
              <a:ext uri="{FF2B5EF4-FFF2-40B4-BE49-F238E27FC236}">
                <a16:creationId xmlns:a16="http://schemas.microsoft.com/office/drawing/2014/main" id="{4824B3C5-80F9-4A17-BA14-46D1E2D42EFD}"/>
              </a:ext>
            </a:extLst>
          </p:cNvPr>
          <p:cNvSpPr/>
          <p:nvPr/>
        </p:nvSpPr>
        <p:spPr>
          <a:xfrm>
            <a:off x="3302592" y="545344"/>
            <a:ext cx="391867" cy="11623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Left Brace 15">
            <a:extLst>
              <a:ext uri="{FF2B5EF4-FFF2-40B4-BE49-F238E27FC236}">
                <a16:creationId xmlns:a16="http://schemas.microsoft.com/office/drawing/2014/main" id="{234DA991-84F7-4388-BF6D-D10F5D4523F2}"/>
              </a:ext>
            </a:extLst>
          </p:cNvPr>
          <p:cNvSpPr/>
          <p:nvPr/>
        </p:nvSpPr>
        <p:spPr>
          <a:xfrm>
            <a:off x="3332950" y="2665965"/>
            <a:ext cx="391867" cy="14711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Left Brace 16">
            <a:extLst>
              <a:ext uri="{FF2B5EF4-FFF2-40B4-BE49-F238E27FC236}">
                <a16:creationId xmlns:a16="http://schemas.microsoft.com/office/drawing/2014/main" id="{D61E42C5-BDCE-436F-A177-8D085C5F9A88}"/>
              </a:ext>
            </a:extLst>
          </p:cNvPr>
          <p:cNvSpPr/>
          <p:nvPr/>
        </p:nvSpPr>
        <p:spPr>
          <a:xfrm>
            <a:off x="3315260" y="4666004"/>
            <a:ext cx="391867" cy="1842359"/>
          </a:xfrm>
          <a:prstGeom prst="leftBrace">
            <a:avLst>
              <a:gd name="adj1" fmla="val 155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30A652C1-8A63-4E49-A321-C8ABE247044B}"/>
              </a:ext>
            </a:extLst>
          </p:cNvPr>
          <p:cNvSpPr txBox="1"/>
          <p:nvPr/>
        </p:nvSpPr>
        <p:spPr>
          <a:xfrm>
            <a:off x="3681742" y="661189"/>
            <a:ext cx="960595" cy="954107"/>
          </a:xfrm>
          <a:prstGeom prst="rect">
            <a:avLst/>
          </a:prstGeom>
          <a:noFill/>
        </p:spPr>
        <p:txBody>
          <a:bodyPr wrap="square" rtlCol="0">
            <a:spAutoFit/>
          </a:bodyPr>
          <a:lstStyle/>
          <a:p>
            <a:r>
              <a:rPr lang="en-GB" sz="1400" dirty="0">
                <a:latin typeface="Comic Sans MS" panose="030F0702030302020204" pitchFamily="66" charset="0"/>
              </a:rPr>
              <a:t>Cush</a:t>
            </a:r>
          </a:p>
          <a:p>
            <a:r>
              <a:rPr lang="en-GB" sz="1400" dirty="0" err="1">
                <a:latin typeface="Comic Sans MS" panose="030F0702030302020204" pitchFamily="66" charset="0"/>
              </a:rPr>
              <a:t>Mizram</a:t>
            </a:r>
            <a:endParaRPr lang="en-GB" sz="1400" dirty="0">
              <a:latin typeface="Comic Sans MS" panose="030F0702030302020204" pitchFamily="66" charset="0"/>
            </a:endParaRPr>
          </a:p>
          <a:p>
            <a:r>
              <a:rPr lang="en-GB" sz="1400" dirty="0" err="1">
                <a:latin typeface="Comic Sans MS" panose="030F0702030302020204" pitchFamily="66" charset="0"/>
              </a:rPr>
              <a:t>Phut</a:t>
            </a:r>
            <a:endParaRPr lang="en-GB" sz="1400" dirty="0">
              <a:latin typeface="Comic Sans MS" panose="030F0702030302020204" pitchFamily="66" charset="0"/>
            </a:endParaRPr>
          </a:p>
          <a:p>
            <a:r>
              <a:rPr lang="en-GB" sz="1400" dirty="0">
                <a:latin typeface="Comic Sans MS" panose="030F0702030302020204" pitchFamily="66" charset="0"/>
              </a:rPr>
              <a:t>Canaan</a:t>
            </a:r>
          </a:p>
        </p:txBody>
      </p:sp>
      <p:sp>
        <p:nvSpPr>
          <p:cNvPr id="14" name="TextBox 13">
            <a:extLst>
              <a:ext uri="{FF2B5EF4-FFF2-40B4-BE49-F238E27FC236}">
                <a16:creationId xmlns:a16="http://schemas.microsoft.com/office/drawing/2014/main" id="{1E5CF743-A84D-42E6-A291-E6C13B976A31}"/>
              </a:ext>
            </a:extLst>
          </p:cNvPr>
          <p:cNvSpPr txBox="1"/>
          <p:nvPr/>
        </p:nvSpPr>
        <p:spPr>
          <a:xfrm>
            <a:off x="3566976" y="2740925"/>
            <a:ext cx="1330657" cy="1169551"/>
          </a:xfrm>
          <a:prstGeom prst="rect">
            <a:avLst/>
          </a:prstGeom>
          <a:noFill/>
        </p:spPr>
        <p:txBody>
          <a:bodyPr wrap="square" rtlCol="0">
            <a:spAutoFit/>
          </a:bodyPr>
          <a:lstStyle/>
          <a:p>
            <a:r>
              <a:rPr lang="en-GB" sz="1400" dirty="0" err="1">
                <a:latin typeface="Comic Sans MS" panose="030F0702030302020204" pitchFamily="66" charset="0"/>
              </a:rPr>
              <a:t>Elasm</a:t>
            </a:r>
            <a:endParaRPr lang="en-GB" sz="1400" dirty="0">
              <a:latin typeface="Comic Sans MS" panose="030F0702030302020204" pitchFamily="66" charset="0"/>
            </a:endParaRPr>
          </a:p>
          <a:p>
            <a:r>
              <a:rPr lang="en-GB" sz="1400" dirty="0" err="1">
                <a:latin typeface="Comic Sans MS" panose="030F0702030302020204" pitchFamily="66" charset="0"/>
              </a:rPr>
              <a:t>Asshur</a:t>
            </a:r>
            <a:endParaRPr lang="en-GB" sz="1400" dirty="0">
              <a:latin typeface="Comic Sans MS" panose="030F0702030302020204" pitchFamily="66" charset="0"/>
            </a:endParaRPr>
          </a:p>
          <a:p>
            <a:r>
              <a:rPr lang="en-GB" sz="1400" dirty="0" err="1">
                <a:latin typeface="Comic Sans MS" panose="030F0702030302020204" pitchFamily="66" charset="0"/>
              </a:rPr>
              <a:t>Arphaxad</a:t>
            </a:r>
            <a:endParaRPr lang="en-GB" sz="1400" dirty="0">
              <a:latin typeface="Comic Sans MS" panose="030F0702030302020204" pitchFamily="66" charset="0"/>
            </a:endParaRPr>
          </a:p>
          <a:p>
            <a:r>
              <a:rPr lang="en-GB" sz="1400" dirty="0" err="1">
                <a:latin typeface="Comic Sans MS" panose="030F0702030302020204" pitchFamily="66" charset="0"/>
              </a:rPr>
              <a:t>Lud</a:t>
            </a:r>
            <a:endParaRPr lang="en-GB" sz="1400" dirty="0">
              <a:latin typeface="Comic Sans MS" panose="030F0702030302020204" pitchFamily="66" charset="0"/>
            </a:endParaRPr>
          </a:p>
          <a:p>
            <a:r>
              <a:rPr lang="en-GB" sz="1400" dirty="0">
                <a:latin typeface="Comic Sans MS" panose="030F0702030302020204" pitchFamily="66" charset="0"/>
              </a:rPr>
              <a:t>Aram</a:t>
            </a:r>
          </a:p>
        </p:txBody>
      </p:sp>
      <p:sp>
        <p:nvSpPr>
          <p:cNvPr id="15" name="TextBox 14">
            <a:extLst>
              <a:ext uri="{FF2B5EF4-FFF2-40B4-BE49-F238E27FC236}">
                <a16:creationId xmlns:a16="http://schemas.microsoft.com/office/drawing/2014/main" id="{574B0648-4BFC-4851-ABD5-9C140B88C943}"/>
              </a:ext>
            </a:extLst>
          </p:cNvPr>
          <p:cNvSpPr txBox="1"/>
          <p:nvPr/>
        </p:nvSpPr>
        <p:spPr>
          <a:xfrm>
            <a:off x="1382234" y="3951768"/>
            <a:ext cx="4540894" cy="307778"/>
          </a:xfrm>
          <a:prstGeom prst="rect">
            <a:avLst/>
          </a:prstGeom>
          <a:noFill/>
        </p:spPr>
        <p:txBody>
          <a:bodyPr wrap="square" rtlCol="0">
            <a:spAutoFit/>
          </a:bodyPr>
          <a:lstStyle/>
          <a:p>
            <a:r>
              <a:rPr lang="en-GB" sz="1400" dirty="0">
                <a:latin typeface="Comic Sans MS" panose="030F0702030302020204" pitchFamily="66" charset="0"/>
              </a:rPr>
              <a:t>From </a:t>
            </a:r>
            <a:r>
              <a:rPr lang="en-GB" sz="1400" dirty="0" err="1">
                <a:latin typeface="Comic Sans MS" panose="030F0702030302020204" pitchFamily="66" charset="0"/>
              </a:rPr>
              <a:t>Arphaxad</a:t>
            </a:r>
            <a:r>
              <a:rPr lang="en-GB" sz="1400" dirty="0">
                <a:latin typeface="Comic Sans MS" panose="030F0702030302020204" pitchFamily="66" charset="0"/>
              </a:rPr>
              <a:t> descended the Hebrew race</a:t>
            </a:r>
          </a:p>
        </p:txBody>
      </p:sp>
      <p:sp>
        <p:nvSpPr>
          <p:cNvPr id="18" name="Minus Sign 17">
            <a:extLst>
              <a:ext uri="{FF2B5EF4-FFF2-40B4-BE49-F238E27FC236}">
                <a16:creationId xmlns:a16="http://schemas.microsoft.com/office/drawing/2014/main" id="{A965B3E8-07CF-4265-981F-91DDA9DB6B4D}"/>
              </a:ext>
            </a:extLst>
          </p:cNvPr>
          <p:cNvSpPr/>
          <p:nvPr/>
        </p:nvSpPr>
        <p:spPr>
          <a:xfrm>
            <a:off x="5969157" y="2909816"/>
            <a:ext cx="4996819" cy="97979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inus Sign 21">
            <a:extLst>
              <a:ext uri="{FF2B5EF4-FFF2-40B4-BE49-F238E27FC236}">
                <a16:creationId xmlns:a16="http://schemas.microsoft.com/office/drawing/2014/main" id="{EEEE0DC5-6257-40E0-9960-9C5076BCA773}"/>
              </a:ext>
            </a:extLst>
          </p:cNvPr>
          <p:cNvSpPr/>
          <p:nvPr/>
        </p:nvSpPr>
        <p:spPr>
          <a:xfrm>
            <a:off x="1120383" y="2909816"/>
            <a:ext cx="703608" cy="97979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inus Sign 22">
            <a:extLst>
              <a:ext uri="{FF2B5EF4-FFF2-40B4-BE49-F238E27FC236}">
                <a16:creationId xmlns:a16="http://schemas.microsoft.com/office/drawing/2014/main" id="{4062C54B-B68A-48EA-8346-EB4F5AA952DE}"/>
              </a:ext>
            </a:extLst>
          </p:cNvPr>
          <p:cNvSpPr/>
          <p:nvPr/>
        </p:nvSpPr>
        <p:spPr>
          <a:xfrm>
            <a:off x="4430622" y="2860838"/>
            <a:ext cx="559758" cy="97979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614DFA0-ADBB-42CA-944F-A6A0C8FA906D}"/>
              </a:ext>
            </a:extLst>
          </p:cNvPr>
          <p:cNvSpPr txBox="1"/>
          <p:nvPr/>
        </p:nvSpPr>
        <p:spPr>
          <a:xfrm>
            <a:off x="3694459" y="4827180"/>
            <a:ext cx="1295921" cy="1600438"/>
          </a:xfrm>
          <a:prstGeom prst="rect">
            <a:avLst/>
          </a:prstGeom>
          <a:noFill/>
        </p:spPr>
        <p:txBody>
          <a:bodyPr wrap="square" rtlCol="0">
            <a:spAutoFit/>
          </a:bodyPr>
          <a:lstStyle/>
          <a:p>
            <a:r>
              <a:rPr lang="en-GB" sz="1400" dirty="0">
                <a:latin typeface="Comic Sans MS" panose="030F0702030302020204" pitchFamily="66" charset="0"/>
              </a:rPr>
              <a:t>Gomer</a:t>
            </a:r>
          </a:p>
          <a:p>
            <a:r>
              <a:rPr lang="en-GB" sz="1400" dirty="0">
                <a:latin typeface="Comic Sans MS" panose="030F0702030302020204" pitchFamily="66" charset="0"/>
              </a:rPr>
              <a:t>Magog</a:t>
            </a:r>
          </a:p>
          <a:p>
            <a:r>
              <a:rPr lang="en-GB" sz="1400" dirty="0" err="1">
                <a:latin typeface="Comic Sans MS" panose="030F0702030302020204" pitchFamily="66" charset="0"/>
              </a:rPr>
              <a:t>Madal</a:t>
            </a:r>
            <a:endParaRPr lang="en-GB" sz="1400" dirty="0">
              <a:latin typeface="Comic Sans MS" panose="030F0702030302020204" pitchFamily="66" charset="0"/>
            </a:endParaRPr>
          </a:p>
          <a:p>
            <a:r>
              <a:rPr lang="en-GB" sz="1400" dirty="0">
                <a:latin typeface="Comic Sans MS" panose="030F0702030302020204" pitchFamily="66" charset="0"/>
              </a:rPr>
              <a:t>Javan</a:t>
            </a:r>
          </a:p>
          <a:p>
            <a:r>
              <a:rPr lang="en-GB" sz="1400" dirty="0">
                <a:latin typeface="Comic Sans MS" panose="030F0702030302020204" pitchFamily="66" charset="0"/>
              </a:rPr>
              <a:t>Tubal      </a:t>
            </a:r>
            <a:r>
              <a:rPr lang="en-GB" sz="1400" dirty="0" err="1">
                <a:latin typeface="Comic Sans MS" panose="030F0702030302020204" pitchFamily="66" charset="0"/>
              </a:rPr>
              <a:t>Meshech</a:t>
            </a:r>
            <a:endParaRPr lang="en-GB" sz="1400" dirty="0">
              <a:latin typeface="Comic Sans MS" panose="030F0702030302020204" pitchFamily="66" charset="0"/>
            </a:endParaRPr>
          </a:p>
          <a:p>
            <a:r>
              <a:rPr lang="en-GB" sz="1400" dirty="0" err="1">
                <a:latin typeface="Comic Sans MS" panose="030F0702030302020204" pitchFamily="66" charset="0"/>
              </a:rPr>
              <a:t>Tiras</a:t>
            </a:r>
            <a:endParaRPr lang="en-GB" sz="1400" dirty="0">
              <a:latin typeface="Comic Sans MS" panose="030F0702030302020204" pitchFamily="66" charset="0"/>
            </a:endParaRPr>
          </a:p>
        </p:txBody>
      </p:sp>
      <p:sp>
        <p:nvSpPr>
          <p:cNvPr id="20" name="TextBox 19">
            <a:extLst>
              <a:ext uri="{FF2B5EF4-FFF2-40B4-BE49-F238E27FC236}">
                <a16:creationId xmlns:a16="http://schemas.microsoft.com/office/drawing/2014/main" id="{3BF64104-B0A8-40F2-91CD-A77164899236}"/>
              </a:ext>
            </a:extLst>
          </p:cNvPr>
          <p:cNvSpPr txBox="1"/>
          <p:nvPr/>
        </p:nvSpPr>
        <p:spPr>
          <a:xfrm>
            <a:off x="4500366" y="93555"/>
            <a:ext cx="2708508" cy="738664"/>
          </a:xfrm>
          <a:prstGeom prst="rect">
            <a:avLst/>
          </a:prstGeom>
          <a:noFill/>
        </p:spPr>
        <p:txBody>
          <a:bodyPr wrap="square" rtlCol="0">
            <a:spAutoFit/>
          </a:bodyPr>
          <a:lstStyle/>
          <a:p>
            <a:r>
              <a:rPr lang="en-GB" sz="1400" b="1" dirty="0">
                <a:latin typeface="Comic Sans MS" panose="030F0702030302020204" pitchFamily="66" charset="0"/>
              </a:rPr>
              <a:t>“Let us go down and confound them and scatter them”  Gen 11: 5-9</a:t>
            </a:r>
          </a:p>
        </p:txBody>
      </p:sp>
      <p:sp>
        <p:nvSpPr>
          <p:cNvPr id="21" name="TextBox 20">
            <a:extLst>
              <a:ext uri="{FF2B5EF4-FFF2-40B4-BE49-F238E27FC236}">
                <a16:creationId xmlns:a16="http://schemas.microsoft.com/office/drawing/2014/main" id="{BB136E81-89CC-46DA-A40A-CB9A4B188D9B}"/>
              </a:ext>
            </a:extLst>
          </p:cNvPr>
          <p:cNvSpPr txBox="1"/>
          <p:nvPr/>
        </p:nvSpPr>
        <p:spPr>
          <a:xfrm>
            <a:off x="7862276" y="256830"/>
            <a:ext cx="2633785" cy="307777"/>
          </a:xfrm>
          <a:prstGeom prst="rect">
            <a:avLst/>
          </a:prstGeom>
          <a:noFill/>
        </p:spPr>
        <p:txBody>
          <a:bodyPr wrap="square" rtlCol="0">
            <a:spAutoFit/>
          </a:bodyPr>
          <a:lstStyle/>
          <a:p>
            <a:r>
              <a:rPr lang="en-GB" sz="1400" b="1" dirty="0">
                <a:latin typeface="Comic Sans MS" panose="030F0702030302020204" pitchFamily="66" charset="0"/>
              </a:rPr>
              <a:t>The dispersion Gen 11: 1-9</a:t>
            </a:r>
          </a:p>
        </p:txBody>
      </p:sp>
      <p:sp>
        <p:nvSpPr>
          <p:cNvPr id="24" name="TextBox 23">
            <a:extLst>
              <a:ext uri="{FF2B5EF4-FFF2-40B4-BE49-F238E27FC236}">
                <a16:creationId xmlns:a16="http://schemas.microsoft.com/office/drawing/2014/main" id="{912C7EE2-78A7-4042-9CF9-B5866E060EF3}"/>
              </a:ext>
            </a:extLst>
          </p:cNvPr>
          <p:cNvSpPr txBox="1"/>
          <p:nvPr/>
        </p:nvSpPr>
        <p:spPr>
          <a:xfrm>
            <a:off x="8392633" y="3203944"/>
            <a:ext cx="1864241" cy="369332"/>
          </a:xfrm>
          <a:prstGeom prst="rect">
            <a:avLst/>
          </a:prstGeom>
          <a:noFill/>
        </p:spPr>
        <p:txBody>
          <a:bodyPr wrap="square" rtlCol="0">
            <a:spAutoFit/>
          </a:bodyPr>
          <a:lstStyle/>
          <a:p>
            <a:r>
              <a:rPr lang="en-GB" dirty="0">
                <a:solidFill>
                  <a:schemeClr val="bg1"/>
                </a:solidFill>
                <a:latin typeface="Comic Sans MS" panose="030F0702030302020204" pitchFamily="66" charset="0"/>
              </a:rPr>
              <a:t>Assyria</a:t>
            </a:r>
          </a:p>
        </p:txBody>
      </p:sp>
      <p:sp>
        <p:nvSpPr>
          <p:cNvPr id="25" name="TextBox 24">
            <a:extLst>
              <a:ext uri="{FF2B5EF4-FFF2-40B4-BE49-F238E27FC236}">
                <a16:creationId xmlns:a16="http://schemas.microsoft.com/office/drawing/2014/main" id="{11C0DEF2-12D8-4E0E-970A-9093BF2B0B49}"/>
              </a:ext>
            </a:extLst>
          </p:cNvPr>
          <p:cNvSpPr txBox="1"/>
          <p:nvPr/>
        </p:nvSpPr>
        <p:spPr>
          <a:xfrm>
            <a:off x="7806781" y="1615295"/>
            <a:ext cx="1079939" cy="369332"/>
          </a:xfrm>
          <a:prstGeom prst="rect">
            <a:avLst/>
          </a:prstGeom>
          <a:noFill/>
        </p:spPr>
        <p:txBody>
          <a:bodyPr wrap="square" rtlCol="0">
            <a:spAutoFit/>
          </a:bodyPr>
          <a:lstStyle/>
          <a:p>
            <a:r>
              <a:rPr lang="en-GB" dirty="0">
                <a:latin typeface="Comic Sans MS" panose="030F0702030302020204" pitchFamily="66" charset="0"/>
              </a:rPr>
              <a:t>Hamitic</a:t>
            </a:r>
          </a:p>
        </p:txBody>
      </p:sp>
      <p:sp>
        <p:nvSpPr>
          <p:cNvPr id="26" name="TextBox 25">
            <a:extLst>
              <a:ext uri="{FF2B5EF4-FFF2-40B4-BE49-F238E27FC236}">
                <a16:creationId xmlns:a16="http://schemas.microsoft.com/office/drawing/2014/main" id="{A52307BE-8E22-45AD-A595-4B9A7D9F8317}"/>
              </a:ext>
            </a:extLst>
          </p:cNvPr>
          <p:cNvSpPr txBox="1"/>
          <p:nvPr/>
        </p:nvSpPr>
        <p:spPr>
          <a:xfrm>
            <a:off x="7979652" y="3889612"/>
            <a:ext cx="1086194" cy="369332"/>
          </a:xfrm>
          <a:prstGeom prst="rect">
            <a:avLst/>
          </a:prstGeom>
          <a:noFill/>
        </p:spPr>
        <p:txBody>
          <a:bodyPr wrap="square" rtlCol="0">
            <a:spAutoFit/>
          </a:bodyPr>
          <a:lstStyle/>
          <a:p>
            <a:r>
              <a:rPr lang="en-GB" dirty="0">
                <a:latin typeface="Comic Sans MS" panose="030F0702030302020204" pitchFamily="66" charset="0"/>
              </a:rPr>
              <a:t>Semitic</a:t>
            </a:r>
          </a:p>
        </p:txBody>
      </p:sp>
      <p:sp>
        <p:nvSpPr>
          <p:cNvPr id="27" name="TextBox 26">
            <a:extLst>
              <a:ext uri="{FF2B5EF4-FFF2-40B4-BE49-F238E27FC236}">
                <a16:creationId xmlns:a16="http://schemas.microsoft.com/office/drawing/2014/main" id="{D4E663E8-049C-4E21-9829-FADB8D75CC06}"/>
              </a:ext>
            </a:extLst>
          </p:cNvPr>
          <p:cNvSpPr txBox="1"/>
          <p:nvPr/>
        </p:nvSpPr>
        <p:spPr>
          <a:xfrm>
            <a:off x="8057662" y="6231838"/>
            <a:ext cx="1141046" cy="369332"/>
          </a:xfrm>
          <a:prstGeom prst="rect">
            <a:avLst/>
          </a:prstGeom>
          <a:noFill/>
        </p:spPr>
        <p:txBody>
          <a:bodyPr wrap="square" rtlCol="0">
            <a:spAutoFit/>
          </a:bodyPr>
          <a:lstStyle/>
          <a:p>
            <a:r>
              <a:rPr lang="en-GB" dirty="0">
                <a:latin typeface="Comic Sans MS" panose="030F0702030302020204" pitchFamily="66" charset="0"/>
              </a:rPr>
              <a:t>Japhetic</a:t>
            </a:r>
          </a:p>
        </p:txBody>
      </p:sp>
      <p:sp>
        <p:nvSpPr>
          <p:cNvPr id="28" name="TextBox 27">
            <a:extLst>
              <a:ext uri="{FF2B5EF4-FFF2-40B4-BE49-F238E27FC236}">
                <a16:creationId xmlns:a16="http://schemas.microsoft.com/office/drawing/2014/main" id="{12485D67-59C0-49C9-9892-D28EA1CC10C3}"/>
              </a:ext>
            </a:extLst>
          </p:cNvPr>
          <p:cNvSpPr txBox="1"/>
          <p:nvPr/>
        </p:nvSpPr>
        <p:spPr>
          <a:xfrm>
            <a:off x="4352192" y="6264322"/>
            <a:ext cx="3162163" cy="523220"/>
          </a:xfrm>
          <a:prstGeom prst="rect">
            <a:avLst/>
          </a:prstGeom>
          <a:noFill/>
        </p:spPr>
        <p:txBody>
          <a:bodyPr wrap="square" rtlCol="0">
            <a:spAutoFit/>
          </a:bodyPr>
          <a:lstStyle/>
          <a:p>
            <a:r>
              <a:rPr lang="en-GB" sz="1400" dirty="0">
                <a:latin typeface="Comic Sans MS" panose="030F0702030302020204" pitchFamily="66" charset="0"/>
              </a:rPr>
              <a:t> </a:t>
            </a:r>
            <a:r>
              <a:rPr lang="en-GB" sz="1400" b="1" dirty="0">
                <a:latin typeface="Comic Sans MS" panose="030F0702030302020204" pitchFamily="66" charset="0"/>
              </a:rPr>
              <a:t>and by these were the nations divided in the earth “  Gen 10:32</a:t>
            </a:r>
          </a:p>
        </p:txBody>
      </p:sp>
      <p:sp>
        <p:nvSpPr>
          <p:cNvPr id="29" name="TextBox 28">
            <a:extLst>
              <a:ext uri="{FF2B5EF4-FFF2-40B4-BE49-F238E27FC236}">
                <a16:creationId xmlns:a16="http://schemas.microsoft.com/office/drawing/2014/main" id="{C17CD4B2-8C49-41F8-9AFD-4D925CEE1C34}"/>
              </a:ext>
            </a:extLst>
          </p:cNvPr>
          <p:cNvSpPr txBox="1"/>
          <p:nvPr/>
        </p:nvSpPr>
        <p:spPr>
          <a:xfrm>
            <a:off x="8569842" y="2296633"/>
            <a:ext cx="1481470" cy="369332"/>
          </a:xfrm>
          <a:prstGeom prst="rect">
            <a:avLst/>
          </a:prstGeom>
          <a:noFill/>
        </p:spPr>
        <p:txBody>
          <a:bodyPr wrap="square" rtlCol="0">
            <a:spAutoFit/>
          </a:bodyPr>
          <a:lstStyle/>
          <a:p>
            <a:r>
              <a:rPr lang="en-GB" dirty="0">
                <a:latin typeface="Comic Sans MS" panose="030F0702030302020204" pitchFamily="66" charset="0"/>
              </a:rPr>
              <a:t>Palestine</a:t>
            </a:r>
          </a:p>
        </p:txBody>
      </p:sp>
      <p:sp>
        <p:nvSpPr>
          <p:cNvPr id="2" name="TextBox 1">
            <a:extLst>
              <a:ext uri="{FF2B5EF4-FFF2-40B4-BE49-F238E27FC236}">
                <a16:creationId xmlns:a16="http://schemas.microsoft.com/office/drawing/2014/main" id="{5C2C0A2D-740E-401B-8CA8-48486794A92F}"/>
              </a:ext>
            </a:extLst>
          </p:cNvPr>
          <p:cNvSpPr txBox="1"/>
          <p:nvPr/>
        </p:nvSpPr>
        <p:spPr>
          <a:xfrm>
            <a:off x="1" y="6455302"/>
            <a:ext cx="2571806" cy="307777"/>
          </a:xfrm>
          <a:prstGeom prst="rect">
            <a:avLst/>
          </a:prstGeom>
          <a:noFill/>
        </p:spPr>
        <p:txBody>
          <a:bodyPr wrap="square" rtlCol="0">
            <a:spAutoFit/>
          </a:bodyPr>
          <a:lstStyle/>
          <a:p>
            <a:r>
              <a:rPr lang="en-GB" sz="1400" b="1" dirty="0">
                <a:latin typeface="Comic Sans MS" panose="030F0702030302020204" pitchFamily="66" charset="0"/>
              </a:rPr>
              <a:t>Human Government</a:t>
            </a:r>
          </a:p>
        </p:txBody>
      </p:sp>
      <p:sp>
        <p:nvSpPr>
          <p:cNvPr id="30" name="TextBox 29">
            <a:extLst>
              <a:ext uri="{FF2B5EF4-FFF2-40B4-BE49-F238E27FC236}">
                <a16:creationId xmlns:a16="http://schemas.microsoft.com/office/drawing/2014/main" id="{4A9EFC08-5437-4E27-9710-38786DCA9255}"/>
              </a:ext>
            </a:extLst>
          </p:cNvPr>
          <p:cNvSpPr txBox="1"/>
          <p:nvPr/>
        </p:nvSpPr>
        <p:spPr>
          <a:xfrm>
            <a:off x="101467" y="149470"/>
            <a:ext cx="1632158" cy="1169551"/>
          </a:xfrm>
          <a:prstGeom prst="rect">
            <a:avLst/>
          </a:prstGeom>
          <a:noFill/>
        </p:spPr>
        <p:txBody>
          <a:bodyPr wrap="square" rtlCol="0">
            <a:spAutoFit/>
          </a:bodyPr>
          <a:lstStyle/>
          <a:p>
            <a:r>
              <a:rPr lang="en-GB" sz="1400" dirty="0">
                <a:latin typeface="Comic Sans MS" panose="030F0702030302020204" pitchFamily="66" charset="0"/>
              </a:rPr>
              <a:t>Gen 8:4 The ark rests on </a:t>
            </a:r>
            <a:r>
              <a:rPr lang="en-GB" sz="1400" dirty="0" err="1">
                <a:latin typeface="Comic Sans MS" panose="030F0702030302020204" pitchFamily="66" charset="0"/>
              </a:rPr>
              <a:t>Mts</a:t>
            </a:r>
            <a:r>
              <a:rPr lang="en-GB" sz="1400" dirty="0">
                <a:latin typeface="Comic Sans MS" panose="030F0702030302020204" pitchFamily="66" charset="0"/>
              </a:rPr>
              <a:t> range of Ararat.</a:t>
            </a:r>
          </a:p>
          <a:p>
            <a:r>
              <a:rPr lang="en-GB" sz="1400" dirty="0">
                <a:latin typeface="Comic Sans MS" panose="030F0702030302020204" pitchFamily="66" charset="0"/>
              </a:rPr>
              <a:t>(Turkey / Armenia) </a:t>
            </a:r>
          </a:p>
        </p:txBody>
      </p:sp>
    </p:spTree>
    <p:extLst>
      <p:ext uri="{BB962C8B-B14F-4D97-AF65-F5344CB8AC3E}">
        <p14:creationId xmlns:p14="http://schemas.microsoft.com/office/powerpoint/2010/main" val="229740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1147F5-E831-4E1F-BE36-948701D90DC7}"/>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rgbClr val="FFFFFF"/>
                </a:solidFill>
                <a:latin typeface="+mj-lt"/>
                <a:ea typeface="+mj-ea"/>
                <a:cs typeface="+mj-cs"/>
              </a:rPr>
              <a:t>Dispensation of the promise </a:t>
            </a:r>
            <a:r>
              <a:rPr lang="en-US" sz="2300" kern="1200" dirty="0">
                <a:solidFill>
                  <a:srgbClr val="FFFFFF"/>
                </a:solidFill>
                <a:latin typeface="+mj-lt"/>
                <a:ea typeface="+mj-ea"/>
                <a:cs typeface="+mj-cs"/>
              </a:rPr>
              <a:t>(*Patriarchal)</a:t>
            </a:r>
          </a:p>
        </p:txBody>
      </p:sp>
      <p:graphicFrame>
        <p:nvGraphicFramePr>
          <p:cNvPr id="2" name="Table 1">
            <a:extLst>
              <a:ext uri="{FF2B5EF4-FFF2-40B4-BE49-F238E27FC236}">
                <a16:creationId xmlns:a16="http://schemas.microsoft.com/office/drawing/2014/main" id="{22837786-8945-448F-B405-B05D5A557144}"/>
              </a:ext>
            </a:extLst>
          </p:cNvPr>
          <p:cNvGraphicFramePr>
            <a:graphicFrameLocks noGrp="1"/>
          </p:cNvGraphicFramePr>
          <p:nvPr>
            <p:extLst>
              <p:ext uri="{D42A27DB-BD31-4B8C-83A1-F6EECF244321}">
                <p14:modId xmlns:p14="http://schemas.microsoft.com/office/powerpoint/2010/main" val="800079649"/>
              </p:ext>
            </p:extLst>
          </p:nvPr>
        </p:nvGraphicFramePr>
        <p:xfrm>
          <a:off x="3515832" y="0"/>
          <a:ext cx="8676168" cy="6774304"/>
        </p:xfrm>
        <a:graphic>
          <a:graphicData uri="http://schemas.openxmlformats.org/drawingml/2006/table">
            <a:tbl>
              <a:tblPr firstRow="1" firstCol="1" bandRow="1">
                <a:tableStyleId>{5C22544A-7EE6-4342-B048-85BDC9FD1C3A}</a:tableStyleId>
              </a:tblPr>
              <a:tblGrid>
                <a:gridCol w="1631867">
                  <a:extLst>
                    <a:ext uri="{9D8B030D-6E8A-4147-A177-3AD203B41FA5}">
                      <a16:colId xmlns:a16="http://schemas.microsoft.com/office/drawing/2014/main" val="4121251730"/>
                    </a:ext>
                  </a:extLst>
                </a:gridCol>
                <a:gridCol w="1901483">
                  <a:extLst>
                    <a:ext uri="{9D8B030D-6E8A-4147-A177-3AD203B41FA5}">
                      <a16:colId xmlns:a16="http://schemas.microsoft.com/office/drawing/2014/main" val="1926964006"/>
                    </a:ext>
                  </a:extLst>
                </a:gridCol>
                <a:gridCol w="1991902">
                  <a:extLst>
                    <a:ext uri="{9D8B030D-6E8A-4147-A177-3AD203B41FA5}">
                      <a16:colId xmlns:a16="http://schemas.microsoft.com/office/drawing/2014/main" val="3230759145"/>
                    </a:ext>
                  </a:extLst>
                </a:gridCol>
                <a:gridCol w="3150916">
                  <a:extLst>
                    <a:ext uri="{9D8B030D-6E8A-4147-A177-3AD203B41FA5}">
                      <a16:colId xmlns:a16="http://schemas.microsoft.com/office/drawing/2014/main" val="3414261994"/>
                    </a:ext>
                  </a:extLst>
                </a:gridCol>
              </a:tblGrid>
              <a:tr h="550851">
                <a:tc>
                  <a:txBody>
                    <a:bodyPr/>
                    <a:lstStyle/>
                    <a:p>
                      <a:pPr>
                        <a:lnSpc>
                          <a:spcPct val="107000"/>
                        </a:lnSpc>
                        <a:spcAft>
                          <a:spcPts val="0"/>
                        </a:spcAft>
                      </a:pPr>
                      <a:r>
                        <a:rPr lang="en-GB" sz="1800">
                          <a:effectLst/>
                        </a:rPr>
                        <a:t>Timescale (random)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800">
                          <a:effectLst/>
                        </a:rPr>
                        <a:t>Man’s Responsibility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800">
                          <a:effectLst/>
                        </a:rPr>
                        <a:t>Man’s failure &amp; the consequences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800" dirty="0">
                          <a:effectLst/>
                        </a:rPr>
                        <a:t>Observations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extLst>
                  <a:ext uri="{0D108BD9-81ED-4DB2-BD59-A6C34878D82A}">
                    <a16:rowId xmlns:a16="http://schemas.microsoft.com/office/drawing/2014/main" val="2583207718"/>
                  </a:ext>
                </a:extLst>
              </a:tr>
              <a:tr h="5686820">
                <a:tc>
                  <a:txBody>
                    <a:bodyPr/>
                    <a:lstStyle/>
                    <a:p>
                      <a:pPr>
                        <a:lnSpc>
                          <a:spcPct val="107000"/>
                        </a:lnSpc>
                        <a:spcAft>
                          <a:spcPts val="0"/>
                        </a:spcAft>
                      </a:pPr>
                      <a:r>
                        <a:rPr lang="en-GB" sz="1800" dirty="0">
                          <a:effectLst/>
                        </a:rPr>
                        <a:t>From the call of Abraham to Exodus 430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800" dirty="0">
                          <a:effectLst/>
                        </a:rPr>
                        <a:t>Abram - Abraham was to stay in the land that God had given to him, and not go down into Egypt which is a type of the world.</a:t>
                      </a:r>
                    </a:p>
                    <a:p>
                      <a:pPr>
                        <a:lnSpc>
                          <a:spcPct val="107000"/>
                        </a:lnSpc>
                        <a:spcAft>
                          <a:spcPts val="0"/>
                        </a:spcAft>
                      </a:pPr>
                      <a:r>
                        <a:rPr lang="en-GB" sz="1800" dirty="0">
                          <a:effectLst/>
                        </a:rPr>
                        <a:t> </a:t>
                      </a:r>
                    </a:p>
                    <a:p>
                      <a:pPr>
                        <a:lnSpc>
                          <a:spcPct val="107000"/>
                        </a:lnSpc>
                        <a:spcAft>
                          <a:spcPts val="0"/>
                        </a:spcAft>
                      </a:pPr>
                      <a:r>
                        <a:rPr lang="en-GB" sz="1800" dirty="0">
                          <a:effectLst/>
                        </a:rPr>
                        <a:t>Gen 12:10 Abram</a:t>
                      </a:r>
                    </a:p>
                    <a:p>
                      <a:pPr>
                        <a:lnSpc>
                          <a:spcPct val="107000"/>
                        </a:lnSpc>
                        <a:spcAft>
                          <a:spcPts val="0"/>
                        </a:spcAft>
                      </a:pPr>
                      <a:r>
                        <a:rPr lang="en-GB" sz="1800" dirty="0">
                          <a:effectLst/>
                        </a:rPr>
                        <a:t>Gen 26:2 Isaac go not down to Egypt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800" dirty="0">
                          <a:effectLst/>
                        </a:rPr>
                        <a:t>a) Abram doubted God’s word and went down to Egypt for food.  </a:t>
                      </a:r>
                    </a:p>
                    <a:p>
                      <a:pPr>
                        <a:lnSpc>
                          <a:spcPct val="107000"/>
                        </a:lnSpc>
                        <a:spcAft>
                          <a:spcPts val="0"/>
                        </a:spcAft>
                      </a:pPr>
                      <a:r>
                        <a:rPr lang="en-GB" sz="1800" dirty="0">
                          <a:effectLst/>
                        </a:rPr>
                        <a:t>b) Finally all of Jacobs’s house went down to Egypt.  The result was slavery in Egypt, sin &amp; idolatry. </a:t>
                      </a:r>
                    </a:p>
                    <a:p>
                      <a:pPr>
                        <a:lnSpc>
                          <a:spcPct val="107000"/>
                        </a:lnSpc>
                        <a:spcAft>
                          <a:spcPts val="0"/>
                        </a:spcAft>
                      </a:pPr>
                      <a:r>
                        <a:rPr lang="en-GB" sz="1800" dirty="0">
                          <a:effectLst/>
                        </a:rPr>
                        <a:t>c) Divine mercy is seen in the deliverance and preservation of Israel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a:txBody>
                    <a:bodyPr/>
                    <a:lstStyle/>
                    <a:p>
                      <a:pPr>
                        <a:lnSpc>
                          <a:spcPct val="107000"/>
                        </a:lnSpc>
                        <a:spcAft>
                          <a:spcPts val="0"/>
                        </a:spcAft>
                      </a:pPr>
                      <a:r>
                        <a:rPr lang="en-GB" sz="1300" dirty="0">
                          <a:effectLst/>
                        </a:rPr>
                        <a:t>Ham, founded an empire of the Euphrates, son of Ham founded the Egyptian empire. </a:t>
                      </a:r>
                    </a:p>
                    <a:p>
                      <a:pPr>
                        <a:lnSpc>
                          <a:spcPct val="107000"/>
                        </a:lnSpc>
                        <a:spcAft>
                          <a:spcPts val="0"/>
                        </a:spcAft>
                      </a:pPr>
                      <a:r>
                        <a:rPr lang="en-GB" sz="1300" dirty="0">
                          <a:effectLst/>
                        </a:rPr>
                        <a:t>Idolatry – dominated the earth.</a:t>
                      </a:r>
                    </a:p>
                    <a:p>
                      <a:pPr>
                        <a:lnSpc>
                          <a:spcPct val="107000"/>
                        </a:lnSpc>
                        <a:spcAft>
                          <a:spcPts val="0"/>
                        </a:spcAft>
                      </a:pPr>
                      <a:r>
                        <a:rPr lang="en-GB" sz="1300" dirty="0">
                          <a:effectLst/>
                        </a:rPr>
                        <a:t>Abram chosen to leave Ur of the Chaldees, leave his father Tarah, (delay.) </a:t>
                      </a:r>
                    </a:p>
                    <a:p>
                      <a:pPr>
                        <a:lnSpc>
                          <a:spcPct val="107000"/>
                        </a:lnSpc>
                        <a:spcAft>
                          <a:spcPts val="0"/>
                        </a:spcAft>
                      </a:pPr>
                      <a:r>
                        <a:rPr lang="en-GB" sz="1300" dirty="0">
                          <a:effectLst/>
                        </a:rPr>
                        <a:t>Abram received the promise and covenant</a:t>
                      </a:r>
                    </a:p>
                    <a:p>
                      <a:pPr>
                        <a:lnSpc>
                          <a:spcPct val="107000"/>
                        </a:lnSpc>
                        <a:spcAft>
                          <a:spcPts val="0"/>
                        </a:spcAft>
                      </a:pPr>
                      <a:r>
                        <a:rPr lang="en-GB" sz="1300" dirty="0">
                          <a:effectLst/>
                        </a:rPr>
                        <a:t>A new start for the Kingdom of God.</a:t>
                      </a:r>
                    </a:p>
                    <a:p>
                      <a:pPr>
                        <a:lnSpc>
                          <a:spcPct val="107000"/>
                        </a:lnSpc>
                        <a:spcAft>
                          <a:spcPts val="0"/>
                        </a:spcAft>
                      </a:pPr>
                      <a:r>
                        <a:rPr lang="en-GB" sz="1300" dirty="0">
                          <a:effectLst/>
                        </a:rPr>
                        <a:t>Abram impatient with Sarai. Took Hagar a bond maid. – Ishmael, father of the Arab race. Abraham &amp; Sarah in their old age </a:t>
                      </a:r>
                    </a:p>
                    <a:p>
                      <a:pPr>
                        <a:lnSpc>
                          <a:spcPct val="107000"/>
                        </a:lnSpc>
                        <a:spcAft>
                          <a:spcPts val="0"/>
                        </a:spcAft>
                      </a:pPr>
                      <a:r>
                        <a:rPr lang="en-GB" sz="1300" dirty="0">
                          <a:effectLst/>
                        </a:rPr>
                        <a:t>received the promise again and a miraculously birth of.</a:t>
                      </a:r>
                    </a:p>
                    <a:p>
                      <a:pPr>
                        <a:lnSpc>
                          <a:spcPct val="107000"/>
                        </a:lnSpc>
                        <a:spcAft>
                          <a:spcPts val="0"/>
                        </a:spcAft>
                      </a:pPr>
                      <a:r>
                        <a:rPr lang="en-GB" sz="1300" dirty="0">
                          <a:effectLst/>
                        </a:rPr>
                        <a:t>Isaac inherited his father faith.  2 son=s Esau sold his birth right –(Enormities) to Jacob. Name change to Israel “ A prince with God”. 12 sons.</a:t>
                      </a:r>
                    </a:p>
                    <a:p>
                      <a:pPr>
                        <a:lnSpc>
                          <a:spcPct val="107000"/>
                        </a:lnSpc>
                        <a:spcAft>
                          <a:spcPts val="0"/>
                        </a:spcAft>
                      </a:pPr>
                      <a:r>
                        <a:rPr lang="en-GB" sz="1300" dirty="0">
                          <a:effectLst/>
                        </a:rPr>
                        <a:t>Joseph was blessed and hared by his brothers. Sold to the Midianites and sold into Egypt an became a governor of Egypt and eventually Jacob and family settled in Egypt.</a:t>
                      </a:r>
                    </a:p>
                    <a:p>
                      <a:pPr>
                        <a:lnSpc>
                          <a:spcPct val="107000"/>
                        </a:lnSpc>
                        <a:spcAft>
                          <a:spcPts val="0"/>
                        </a:spcAft>
                      </a:pPr>
                      <a:r>
                        <a:rPr lang="en-GB" sz="1300" dirty="0">
                          <a:effectLst/>
                        </a:rPr>
                        <a:t>In this dark era of Israel, a son was born to Moses. Who after 40 years left Pharaoh’s palace, 40  </a:t>
                      </a:r>
                      <a:r>
                        <a:rPr lang="en-GB" sz="1300" dirty="0" err="1">
                          <a:effectLst/>
                        </a:rPr>
                        <a:t>yrs</a:t>
                      </a:r>
                      <a:r>
                        <a:rPr lang="en-GB" sz="1300" dirty="0">
                          <a:effectLst/>
                        </a:rPr>
                        <a:t> in the wilderness and returned.  To lead his people towards the promise land.  </a:t>
                      </a:r>
                      <a:r>
                        <a:rPr lang="en-GB" sz="1300" b="1" dirty="0">
                          <a:effectLst/>
                        </a:rPr>
                        <a:t>The fourth dispensation (promise) ended in bondage and oppression.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extLst>
                  <a:ext uri="{0D108BD9-81ED-4DB2-BD59-A6C34878D82A}">
                    <a16:rowId xmlns:a16="http://schemas.microsoft.com/office/drawing/2014/main" val="662306948"/>
                  </a:ext>
                </a:extLst>
              </a:tr>
              <a:tr h="513507">
                <a:tc gridSpan="4">
                  <a:txBody>
                    <a:bodyPr/>
                    <a:lstStyle/>
                    <a:p>
                      <a:pPr>
                        <a:lnSpc>
                          <a:spcPct val="107000"/>
                        </a:lnSpc>
                        <a:spcAft>
                          <a:spcPts val="0"/>
                        </a:spcAft>
                      </a:pPr>
                      <a:r>
                        <a:rPr lang="en-GB" sz="1400" dirty="0">
                          <a:effectLst/>
                        </a:rPr>
                        <a:t>Genesis 11:10 -15:21 Call of Abram, Isaac, Jacob, Children of Israel (Jacob), Egypt, Bondage, The Exodus Gen 12 -40, Exodus 1-12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762" marR="22762"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0411164"/>
                  </a:ext>
                </a:extLst>
              </a:tr>
            </a:tbl>
          </a:graphicData>
        </a:graphic>
      </p:graphicFrame>
      <p:sp>
        <p:nvSpPr>
          <p:cNvPr id="4" name="TextBox 3">
            <a:extLst>
              <a:ext uri="{FF2B5EF4-FFF2-40B4-BE49-F238E27FC236}">
                <a16:creationId xmlns:a16="http://schemas.microsoft.com/office/drawing/2014/main" id="{030C8AB6-80EC-4F51-AD16-833845321941}"/>
              </a:ext>
            </a:extLst>
          </p:cNvPr>
          <p:cNvSpPr txBox="1"/>
          <p:nvPr/>
        </p:nvSpPr>
        <p:spPr>
          <a:xfrm>
            <a:off x="170916" y="5930781"/>
            <a:ext cx="5084747" cy="369332"/>
          </a:xfrm>
          <a:prstGeom prst="rect">
            <a:avLst/>
          </a:prstGeom>
          <a:noFill/>
        </p:spPr>
        <p:txBody>
          <a:bodyPr wrap="square" rtlCol="0">
            <a:spAutoFit/>
          </a:bodyPr>
          <a:lstStyle/>
          <a:p>
            <a:r>
              <a:rPr lang="en-GB" dirty="0"/>
              <a:t>* Male government controlled </a:t>
            </a:r>
          </a:p>
        </p:txBody>
      </p:sp>
    </p:spTree>
    <p:extLst>
      <p:ext uri="{BB962C8B-B14F-4D97-AF65-F5344CB8AC3E}">
        <p14:creationId xmlns:p14="http://schemas.microsoft.com/office/powerpoint/2010/main" val="234676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E58-0750-4C4D-9451-20757E05D07D}"/>
              </a:ext>
            </a:extLst>
          </p:cNvPr>
          <p:cNvSpPr>
            <a:spLocks noGrp="1"/>
          </p:cNvSpPr>
          <p:nvPr>
            <p:ph type="title"/>
          </p:nvPr>
        </p:nvSpPr>
        <p:spPr>
          <a:xfrm>
            <a:off x="416379" y="328247"/>
            <a:ext cx="9307285" cy="640862"/>
          </a:xfrm>
        </p:spPr>
        <p:txBody>
          <a:bodyPr>
            <a:normAutofit fontScale="90000"/>
          </a:bodyPr>
          <a:lstStyle/>
          <a:p>
            <a:r>
              <a:rPr lang="en-GB" sz="3200" b="1" dirty="0">
                <a:solidFill>
                  <a:srgbClr val="002060"/>
                </a:solidFill>
              </a:rPr>
              <a:t>Promise observations: A lot happened in 430 years</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b="1" dirty="0">
              <a:solidFill>
                <a:srgbClr val="002060"/>
              </a:solidFill>
            </a:endParaRPr>
          </a:p>
        </p:txBody>
      </p:sp>
      <p:sp>
        <p:nvSpPr>
          <p:cNvPr id="3" name="TextBox 2">
            <a:extLst>
              <a:ext uri="{FF2B5EF4-FFF2-40B4-BE49-F238E27FC236}">
                <a16:creationId xmlns:a16="http://schemas.microsoft.com/office/drawing/2014/main" id="{FA6AE3AC-3DEC-4DF9-A80E-6D1A956E21CE}"/>
              </a:ext>
            </a:extLst>
          </p:cNvPr>
          <p:cNvSpPr txBox="1"/>
          <p:nvPr/>
        </p:nvSpPr>
        <p:spPr>
          <a:xfrm>
            <a:off x="416379" y="890954"/>
            <a:ext cx="11359242" cy="6004785"/>
          </a:xfrm>
          <a:prstGeom prst="rect">
            <a:avLst/>
          </a:prstGeom>
          <a:noFill/>
        </p:spPr>
        <p:txBody>
          <a:bodyPr wrap="square" rtlCol="0">
            <a:spAutoFit/>
          </a:bodyPr>
          <a:lstStyle/>
          <a:p>
            <a:pPr>
              <a:lnSpc>
                <a:spcPct val="107000"/>
              </a:lnSpc>
              <a:spcAft>
                <a:spcPts val="0"/>
              </a:spcAft>
            </a:pPr>
            <a:r>
              <a:rPr lang="en-GB" dirty="0"/>
              <a:t>Ham, founded an empire of the Euphrates, son of Ham founded the Egyptian empire. </a:t>
            </a:r>
          </a:p>
          <a:p>
            <a:pPr>
              <a:lnSpc>
                <a:spcPct val="107000"/>
              </a:lnSpc>
              <a:spcAft>
                <a:spcPts val="0"/>
              </a:spcAft>
            </a:pPr>
            <a:r>
              <a:rPr lang="en-GB" dirty="0"/>
              <a:t>Idolatry – dominated the earth.</a:t>
            </a:r>
          </a:p>
          <a:p>
            <a:pPr>
              <a:lnSpc>
                <a:spcPct val="107000"/>
              </a:lnSpc>
              <a:spcAft>
                <a:spcPts val="0"/>
              </a:spcAft>
            </a:pPr>
            <a:r>
              <a:rPr lang="en-GB" dirty="0"/>
              <a:t>Abram chosen to leave Ur of the Chaldees, Instructed to leave his father </a:t>
            </a:r>
            <a:r>
              <a:rPr lang="en-GB" dirty="0" err="1"/>
              <a:t>Terah</a:t>
            </a:r>
            <a:r>
              <a:rPr lang="en-GB" dirty="0"/>
              <a:t>, (delay.) </a:t>
            </a:r>
          </a:p>
          <a:p>
            <a:pPr>
              <a:lnSpc>
                <a:spcPct val="107000"/>
              </a:lnSpc>
              <a:spcAft>
                <a:spcPts val="0"/>
              </a:spcAft>
            </a:pPr>
            <a:r>
              <a:rPr lang="en-GB" dirty="0"/>
              <a:t>Abram received the promise and covenant</a:t>
            </a:r>
          </a:p>
          <a:p>
            <a:pPr>
              <a:lnSpc>
                <a:spcPct val="107000"/>
              </a:lnSpc>
              <a:spcAft>
                <a:spcPts val="0"/>
              </a:spcAft>
            </a:pPr>
            <a:r>
              <a:rPr lang="en-GB" b="1" dirty="0"/>
              <a:t>A new start for the Kingdom of God.</a:t>
            </a:r>
          </a:p>
          <a:p>
            <a:pPr>
              <a:lnSpc>
                <a:spcPct val="107000"/>
              </a:lnSpc>
              <a:spcAft>
                <a:spcPts val="0"/>
              </a:spcAft>
            </a:pPr>
            <a:r>
              <a:rPr lang="en-GB" dirty="0"/>
              <a:t>Abram impatient with Sarai. Took Hagar a bond maid. – </a:t>
            </a:r>
            <a:r>
              <a:rPr lang="en-GB" b="1" dirty="0"/>
              <a:t>resulted in Ishmael</a:t>
            </a:r>
            <a:r>
              <a:rPr lang="en-GB" dirty="0"/>
              <a:t>, father of </a:t>
            </a:r>
          </a:p>
          <a:p>
            <a:pPr>
              <a:lnSpc>
                <a:spcPct val="107000"/>
              </a:lnSpc>
              <a:spcAft>
                <a:spcPts val="0"/>
              </a:spcAft>
            </a:pPr>
            <a:r>
              <a:rPr lang="en-GB" dirty="0"/>
              <a:t>the Arab race. </a:t>
            </a:r>
          </a:p>
          <a:p>
            <a:pPr>
              <a:lnSpc>
                <a:spcPct val="107000"/>
              </a:lnSpc>
              <a:spcAft>
                <a:spcPts val="0"/>
              </a:spcAft>
            </a:pPr>
            <a:endParaRPr lang="en-GB" dirty="0"/>
          </a:p>
          <a:p>
            <a:pPr>
              <a:lnSpc>
                <a:spcPct val="107000"/>
              </a:lnSpc>
              <a:spcAft>
                <a:spcPts val="0"/>
              </a:spcAft>
            </a:pPr>
            <a:r>
              <a:rPr lang="en-GB" dirty="0"/>
              <a:t>Abraham &amp; Sarah in their old age received the promise again and a </a:t>
            </a:r>
            <a:r>
              <a:rPr lang="en-GB" b="1" dirty="0"/>
              <a:t>miraculously birth </a:t>
            </a:r>
            <a:r>
              <a:rPr lang="en-GB" dirty="0"/>
              <a:t>of</a:t>
            </a:r>
          </a:p>
          <a:p>
            <a:pPr>
              <a:lnSpc>
                <a:spcPct val="107000"/>
              </a:lnSpc>
              <a:spcAft>
                <a:spcPts val="0"/>
              </a:spcAft>
            </a:pPr>
            <a:r>
              <a:rPr lang="en-GB" dirty="0"/>
              <a:t>Isaac inherited his father faith.  Twins, 2 son’s, Esau &amp; Jacob, Esau sold his birth right </a:t>
            </a:r>
          </a:p>
          <a:p>
            <a:pPr>
              <a:lnSpc>
                <a:spcPct val="107000"/>
              </a:lnSpc>
              <a:spcAft>
                <a:spcPts val="0"/>
              </a:spcAft>
            </a:pPr>
            <a:r>
              <a:rPr lang="en-GB" dirty="0"/>
              <a:t>to Jacob.  Jacobs name change to Israel “</a:t>
            </a:r>
            <a:r>
              <a:rPr lang="en-GB" b="1" dirty="0"/>
              <a:t>A prince with God</a:t>
            </a:r>
            <a:r>
              <a:rPr lang="en-GB" dirty="0"/>
              <a:t>”. He has 12 sons.</a:t>
            </a:r>
          </a:p>
          <a:p>
            <a:pPr>
              <a:lnSpc>
                <a:spcPct val="107000"/>
              </a:lnSpc>
              <a:spcAft>
                <a:spcPts val="0"/>
              </a:spcAft>
            </a:pPr>
            <a:endParaRPr lang="en-GB" dirty="0"/>
          </a:p>
          <a:p>
            <a:pPr>
              <a:lnSpc>
                <a:spcPct val="107000"/>
              </a:lnSpc>
              <a:spcAft>
                <a:spcPts val="0"/>
              </a:spcAft>
            </a:pPr>
            <a:r>
              <a:rPr lang="en-GB" b="1" dirty="0"/>
              <a:t>Joseph</a:t>
            </a:r>
            <a:r>
              <a:rPr lang="en-GB" dirty="0"/>
              <a:t> was blessed and hated by his brothers. Sold to the Midianites and sold into Egypt, </a:t>
            </a:r>
          </a:p>
          <a:p>
            <a:pPr>
              <a:lnSpc>
                <a:spcPct val="107000"/>
              </a:lnSpc>
              <a:spcAft>
                <a:spcPts val="0"/>
              </a:spcAft>
            </a:pPr>
            <a:r>
              <a:rPr lang="en-GB" dirty="0"/>
              <a:t>The dreamer helped Egypt in a time of famine.  He </a:t>
            </a:r>
            <a:r>
              <a:rPr lang="en-GB" b="1" dirty="0"/>
              <a:t>became a governor of Egypt and </a:t>
            </a:r>
          </a:p>
          <a:p>
            <a:pPr>
              <a:lnSpc>
                <a:spcPct val="107000"/>
              </a:lnSpc>
              <a:spcAft>
                <a:spcPts val="0"/>
              </a:spcAft>
            </a:pPr>
            <a:r>
              <a:rPr lang="en-GB" b="1" dirty="0"/>
              <a:t>eventually Jacob and family settled in Egypt. </a:t>
            </a:r>
          </a:p>
          <a:p>
            <a:pPr>
              <a:lnSpc>
                <a:spcPct val="107000"/>
              </a:lnSpc>
              <a:spcAft>
                <a:spcPts val="0"/>
              </a:spcAft>
            </a:pPr>
            <a:r>
              <a:rPr lang="en-GB" dirty="0"/>
              <a:t>In this dark era of Israel, Egyptian slavery and male children being killed, Moses was born. </a:t>
            </a:r>
          </a:p>
          <a:p>
            <a:pPr>
              <a:lnSpc>
                <a:spcPct val="107000"/>
              </a:lnSpc>
              <a:spcAft>
                <a:spcPts val="0"/>
              </a:spcAft>
            </a:pPr>
            <a:r>
              <a:rPr lang="en-GB" dirty="0"/>
              <a:t>Moses found in the bulrushes of the River Nile by Pharaohs barren daughter who adopted</a:t>
            </a:r>
          </a:p>
          <a:p>
            <a:pPr>
              <a:lnSpc>
                <a:spcPct val="107000"/>
              </a:lnSpc>
              <a:spcAft>
                <a:spcPts val="0"/>
              </a:spcAft>
            </a:pPr>
            <a:r>
              <a:rPr lang="en-GB" dirty="0"/>
              <a:t>Moses after 40 years left Pharaoh’s palace, 40 years in the wilderness and returned. </a:t>
            </a:r>
          </a:p>
          <a:p>
            <a:pPr>
              <a:lnSpc>
                <a:spcPct val="107000"/>
              </a:lnSpc>
              <a:spcAft>
                <a:spcPts val="0"/>
              </a:spcAft>
            </a:pPr>
            <a:r>
              <a:rPr lang="en-GB" dirty="0"/>
              <a:t>To lead his people towards the promise land.  </a:t>
            </a:r>
          </a:p>
          <a:p>
            <a:pPr>
              <a:lnSpc>
                <a:spcPct val="107000"/>
              </a:lnSpc>
              <a:spcAft>
                <a:spcPts val="0"/>
              </a:spcAft>
            </a:pPr>
            <a:r>
              <a:rPr lang="en-GB" b="1" dirty="0"/>
              <a:t>The fourth dispensation (promise) ended in bondage and oppression.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46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the area that Abram and his family traveled from Ur of the Chaldees to Haran (600 miles) and then to the land of the Caananites (400 miles).">
            <a:extLst>
              <a:ext uri="{FF2B5EF4-FFF2-40B4-BE49-F238E27FC236}">
                <a16:creationId xmlns:a16="http://schemas.microsoft.com/office/drawing/2014/main" id="{0113B8F8-86FB-489E-99AC-A0B521227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8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EE141452-2EA1-4F1A-9491-B970A5FE7B8D}"/>
              </a:ext>
            </a:extLst>
          </p:cNvPr>
          <p:cNvSpPr/>
          <p:nvPr/>
        </p:nvSpPr>
        <p:spPr>
          <a:xfrm>
            <a:off x="334588" y="2539341"/>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Abram</a:t>
            </a:r>
          </a:p>
        </p:txBody>
      </p:sp>
      <p:sp>
        <p:nvSpPr>
          <p:cNvPr id="4" name="Flowchart: Connector 3">
            <a:extLst>
              <a:ext uri="{FF2B5EF4-FFF2-40B4-BE49-F238E27FC236}">
                <a16:creationId xmlns:a16="http://schemas.microsoft.com/office/drawing/2014/main" id="{5B4C563E-F0F9-4607-83D2-677A8CB709B2}"/>
              </a:ext>
            </a:extLst>
          </p:cNvPr>
          <p:cNvSpPr/>
          <p:nvPr/>
        </p:nvSpPr>
        <p:spPr>
          <a:xfrm>
            <a:off x="2480518" y="2539341"/>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Isaac</a:t>
            </a:r>
          </a:p>
        </p:txBody>
      </p:sp>
      <p:sp>
        <p:nvSpPr>
          <p:cNvPr id="5" name="Flowchart: Connector 4">
            <a:extLst>
              <a:ext uri="{FF2B5EF4-FFF2-40B4-BE49-F238E27FC236}">
                <a16:creationId xmlns:a16="http://schemas.microsoft.com/office/drawing/2014/main" id="{7D4B83E4-CFF4-47F2-85CA-8253BC10F2A2}"/>
              </a:ext>
            </a:extLst>
          </p:cNvPr>
          <p:cNvSpPr/>
          <p:nvPr/>
        </p:nvSpPr>
        <p:spPr>
          <a:xfrm>
            <a:off x="4634486" y="2565529"/>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Jacob</a:t>
            </a:r>
          </a:p>
          <a:p>
            <a:pPr algn="ctr"/>
            <a:r>
              <a:rPr lang="en-GB" dirty="0"/>
              <a:t>Israel</a:t>
            </a:r>
          </a:p>
        </p:txBody>
      </p:sp>
      <p:sp>
        <p:nvSpPr>
          <p:cNvPr id="8" name="Left Brace 7">
            <a:extLst>
              <a:ext uri="{FF2B5EF4-FFF2-40B4-BE49-F238E27FC236}">
                <a16:creationId xmlns:a16="http://schemas.microsoft.com/office/drawing/2014/main" id="{9A16EF39-0563-4FCF-8DD2-991286E81B77}"/>
              </a:ext>
            </a:extLst>
          </p:cNvPr>
          <p:cNvSpPr/>
          <p:nvPr/>
        </p:nvSpPr>
        <p:spPr>
          <a:xfrm>
            <a:off x="6205416" y="971117"/>
            <a:ext cx="695570" cy="4351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22" name="Picture 2" descr="From Babel to Burial of Joseph: The Bible, Herodotus, and Egypt">
            <a:extLst>
              <a:ext uri="{FF2B5EF4-FFF2-40B4-BE49-F238E27FC236}">
                <a16:creationId xmlns:a16="http://schemas.microsoft.com/office/drawing/2014/main" id="{1D3889B2-577E-489C-9003-F09BB03B9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7420" y="1438031"/>
            <a:ext cx="2508738" cy="3669323"/>
          </a:xfrm>
          <a:prstGeom prst="rect">
            <a:avLst/>
          </a:prstGeom>
          <a:noFill/>
          <a:extLst>
            <a:ext uri="{909E8E84-426E-40DD-AFC4-6F175D3DCCD1}">
              <a14:hiddenFill xmlns:a14="http://schemas.microsoft.com/office/drawing/2010/main">
                <a:solidFill>
                  <a:srgbClr val="FFFFFF"/>
                </a:solidFill>
              </a14:hiddenFill>
            </a:ext>
          </a:extLst>
        </p:spPr>
      </p:pic>
      <p:sp>
        <p:nvSpPr>
          <p:cNvPr id="11" name="Minus Sign 10">
            <a:extLst>
              <a:ext uri="{FF2B5EF4-FFF2-40B4-BE49-F238E27FC236}">
                <a16:creationId xmlns:a16="http://schemas.microsoft.com/office/drawing/2014/main" id="{A29DE74A-3B52-4671-9087-5E43108CF2D8}"/>
              </a:ext>
            </a:extLst>
          </p:cNvPr>
          <p:cNvSpPr/>
          <p:nvPr/>
        </p:nvSpPr>
        <p:spPr>
          <a:xfrm>
            <a:off x="1782951" y="2656799"/>
            <a:ext cx="703608" cy="97979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inus Sign 11">
            <a:extLst>
              <a:ext uri="{FF2B5EF4-FFF2-40B4-BE49-F238E27FC236}">
                <a16:creationId xmlns:a16="http://schemas.microsoft.com/office/drawing/2014/main" id="{FB7068A3-C390-4485-A7FB-B94D3744D8B9}"/>
              </a:ext>
            </a:extLst>
          </p:cNvPr>
          <p:cNvSpPr/>
          <p:nvPr/>
        </p:nvSpPr>
        <p:spPr>
          <a:xfrm>
            <a:off x="3950069" y="2656799"/>
            <a:ext cx="703608" cy="97979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inus Sign 12">
            <a:extLst>
              <a:ext uri="{FF2B5EF4-FFF2-40B4-BE49-F238E27FC236}">
                <a16:creationId xmlns:a16="http://schemas.microsoft.com/office/drawing/2014/main" id="{20EF0785-EB23-4EF1-84D0-6C343CDB7842}"/>
              </a:ext>
            </a:extLst>
          </p:cNvPr>
          <p:cNvSpPr/>
          <p:nvPr/>
        </p:nvSpPr>
        <p:spPr>
          <a:xfrm>
            <a:off x="7460134" y="1913725"/>
            <a:ext cx="2199519" cy="743074"/>
          </a:xfrm>
          <a:prstGeom prst="mathMinus">
            <a:avLst>
              <a:gd name="adj1" fmla="val 209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1390DED-54AB-4888-8AF3-34FA7CE9ED44}"/>
              </a:ext>
            </a:extLst>
          </p:cNvPr>
          <p:cNvSpPr txBox="1"/>
          <p:nvPr/>
        </p:nvSpPr>
        <p:spPr>
          <a:xfrm>
            <a:off x="203353" y="1267237"/>
            <a:ext cx="1925798" cy="738664"/>
          </a:xfrm>
          <a:prstGeom prst="rect">
            <a:avLst/>
          </a:prstGeom>
          <a:noFill/>
        </p:spPr>
        <p:txBody>
          <a:bodyPr wrap="square" rtlCol="0">
            <a:spAutoFit/>
          </a:bodyPr>
          <a:lstStyle/>
          <a:p>
            <a:r>
              <a:rPr lang="en-GB" sz="1400" dirty="0">
                <a:latin typeface="Comic Sans MS" panose="030F0702030302020204" pitchFamily="66" charset="0"/>
              </a:rPr>
              <a:t>The call of Abram, to leave the Ur of the Chaldees</a:t>
            </a:r>
          </a:p>
        </p:txBody>
      </p:sp>
      <p:sp>
        <p:nvSpPr>
          <p:cNvPr id="15" name="Arrow: Right 14">
            <a:extLst>
              <a:ext uri="{FF2B5EF4-FFF2-40B4-BE49-F238E27FC236}">
                <a16:creationId xmlns:a16="http://schemas.microsoft.com/office/drawing/2014/main" id="{960FFF93-1D2C-4513-9D43-BE458C823B8E}"/>
              </a:ext>
            </a:extLst>
          </p:cNvPr>
          <p:cNvSpPr/>
          <p:nvPr/>
        </p:nvSpPr>
        <p:spPr>
          <a:xfrm>
            <a:off x="203353" y="0"/>
            <a:ext cx="4450323" cy="58514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Ethiopians – descendants of Cush</a:t>
            </a:r>
          </a:p>
        </p:txBody>
      </p:sp>
      <p:sp>
        <p:nvSpPr>
          <p:cNvPr id="16" name="Arrow: Right 15">
            <a:extLst>
              <a:ext uri="{FF2B5EF4-FFF2-40B4-BE49-F238E27FC236}">
                <a16:creationId xmlns:a16="http://schemas.microsoft.com/office/drawing/2014/main" id="{CD28046F-6085-45E6-ACC6-3B83A96FBA3E}"/>
              </a:ext>
            </a:extLst>
          </p:cNvPr>
          <p:cNvSpPr/>
          <p:nvPr/>
        </p:nvSpPr>
        <p:spPr>
          <a:xfrm>
            <a:off x="2844800" y="633046"/>
            <a:ext cx="3696600" cy="5352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Libyans – Descendants of </a:t>
            </a:r>
            <a:r>
              <a:rPr lang="en-GB" dirty="0" err="1">
                <a:latin typeface="Comic Sans MS" panose="030F0702030302020204" pitchFamily="66" charset="0"/>
              </a:rPr>
              <a:t>Phut</a:t>
            </a:r>
            <a:endParaRPr lang="en-GB" dirty="0">
              <a:latin typeface="Comic Sans MS" panose="030F0702030302020204" pitchFamily="66" charset="0"/>
            </a:endParaRPr>
          </a:p>
        </p:txBody>
      </p:sp>
      <p:sp>
        <p:nvSpPr>
          <p:cNvPr id="17" name="Arrow: Right 16">
            <a:extLst>
              <a:ext uri="{FF2B5EF4-FFF2-40B4-BE49-F238E27FC236}">
                <a16:creationId xmlns:a16="http://schemas.microsoft.com/office/drawing/2014/main" id="{E833FBCC-2D33-4962-B63D-5AE3E8C8E838}"/>
              </a:ext>
            </a:extLst>
          </p:cNvPr>
          <p:cNvSpPr/>
          <p:nvPr/>
        </p:nvSpPr>
        <p:spPr>
          <a:xfrm>
            <a:off x="5986585" y="1"/>
            <a:ext cx="6056923" cy="6330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Phoenicians and Canaanites - dansants of Canaan</a:t>
            </a:r>
          </a:p>
        </p:txBody>
      </p:sp>
      <p:sp>
        <p:nvSpPr>
          <p:cNvPr id="14" name="TextBox 13">
            <a:extLst>
              <a:ext uri="{FF2B5EF4-FFF2-40B4-BE49-F238E27FC236}">
                <a16:creationId xmlns:a16="http://schemas.microsoft.com/office/drawing/2014/main" id="{C6B08FDA-BFA1-4E37-A680-EDB5494B8DBE}"/>
              </a:ext>
            </a:extLst>
          </p:cNvPr>
          <p:cNvSpPr txBox="1"/>
          <p:nvPr/>
        </p:nvSpPr>
        <p:spPr>
          <a:xfrm>
            <a:off x="271645" y="3819134"/>
            <a:ext cx="2276169" cy="646331"/>
          </a:xfrm>
          <a:prstGeom prst="rect">
            <a:avLst/>
          </a:prstGeom>
          <a:noFill/>
        </p:spPr>
        <p:txBody>
          <a:bodyPr wrap="square" rtlCol="0">
            <a:spAutoFit/>
          </a:bodyPr>
          <a:lstStyle/>
          <a:p>
            <a:r>
              <a:rPr lang="en-GB" dirty="0"/>
              <a:t>Ishmael Gen 17: 20</a:t>
            </a:r>
          </a:p>
          <a:p>
            <a:r>
              <a:rPr lang="en-GB" dirty="0"/>
              <a:t>The Arab race</a:t>
            </a:r>
          </a:p>
        </p:txBody>
      </p:sp>
      <p:sp>
        <p:nvSpPr>
          <p:cNvPr id="19" name="Arrow: Right 18">
            <a:extLst>
              <a:ext uri="{FF2B5EF4-FFF2-40B4-BE49-F238E27FC236}">
                <a16:creationId xmlns:a16="http://schemas.microsoft.com/office/drawing/2014/main" id="{D3640B41-08A8-4B98-83BD-2D8D543E62D6}"/>
              </a:ext>
            </a:extLst>
          </p:cNvPr>
          <p:cNvSpPr/>
          <p:nvPr/>
        </p:nvSpPr>
        <p:spPr>
          <a:xfrm>
            <a:off x="271644" y="5408246"/>
            <a:ext cx="5417955" cy="1407773"/>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Comic Sans MS" panose="030F0702030302020204" pitchFamily="66" charset="0"/>
              </a:rPr>
              <a:t>Gauls</a:t>
            </a:r>
            <a:r>
              <a:rPr lang="en-GB" dirty="0">
                <a:latin typeface="Comic Sans MS" panose="030F0702030302020204" pitchFamily="66" charset="0"/>
              </a:rPr>
              <a:t>, Britons, Germans, Russians, Medes, Iberians, Greeks, Romans, Thracians</a:t>
            </a:r>
          </a:p>
        </p:txBody>
      </p:sp>
      <p:sp>
        <p:nvSpPr>
          <p:cNvPr id="18" name="TextBox 17">
            <a:extLst>
              <a:ext uri="{FF2B5EF4-FFF2-40B4-BE49-F238E27FC236}">
                <a16:creationId xmlns:a16="http://schemas.microsoft.com/office/drawing/2014/main" id="{36C38EF1-F241-480B-8D00-983C02555711}"/>
              </a:ext>
            </a:extLst>
          </p:cNvPr>
          <p:cNvSpPr txBox="1"/>
          <p:nvPr/>
        </p:nvSpPr>
        <p:spPr>
          <a:xfrm>
            <a:off x="9411619" y="6228861"/>
            <a:ext cx="2508738" cy="369332"/>
          </a:xfrm>
          <a:prstGeom prst="rect">
            <a:avLst/>
          </a:prstGeom>
          <a:noFill/>
        </p:spPr>
        <p:txBody>
          <a:bodyPr wrap="square" rtlCol="0">
            <a:spAutoFit/>
          </a:bodyPr>
          <a:lstStyle/>
          <a:p>
            <a:r>
              <a:rPr lang="en-GB" dirty="0">
                <a:latin typeface="Comic Sans MS" panose="030F0702030302020204" pitchFamily="66" charset="0"/>
              </a:rPr>
              <a:t>The Exodus Ex Ch 12</a:t>
            </a:r>
          </a:p>
        </p:txBody>
      </p:sp>
      <p:sp>
        <p:nvSpPr>
          <p:cNvPr id="20" name="TextBox 19">
            <a:extLst>
              <a:ext uri="{FF2B5EF4-FFF2-40B4-BE49-F238E27FC236}">
                <a16:creationId xmlns:a16="http://schemas.microsoft.com/office/drawing/2014/main" id="{29E41455-8481-4959-AD82-3FD200E4E124}"/>
              </a:ext>
            </a:extLst>
          </p:cNvPr>
          <p:cNvSpPr txBox="1"/>
          <p:nvPr/>
        </p:nvSpPr>
        <p:spPr>
          <a:xfrm>
            <a:off x="6680584" y="1418477"/>
            <a:ext cx="1871435" cy="3046988"/>
          </a:xfrm>
          <a:prstGeom prst="rect">
            <a:avLst/>
          </a:prstGeom>
          <a:noFill/>
        </p:spPr>
        <p:txBody>
          <a:bodyPr wrap="square" rtlCol="0">
            <a:spAutoFit/>
          </a:bodyPr>
          <a:lstStyle/>
          <a:p>
            <a:r>
              <a:rPr lang="en-GB" sz="1600" dirty="0">
                <a:latin typeface="Comic Sans MS" panose="030F0702030302020204" pitchFamily="66" charset="0"/>
              </a:rPr>
              <a:t>Reuben</a:t>
            </a:r>
          </a:p>
          <a:p>
            <a:r>
              <a:rPr lang="en-GB" sz="1600" dirty="0">
                <a:latin typeface="Comic Sans MS" panose="030F0702030302020204" pitchFamily="66" charset="0"/>
              </a:rPr>
              <a:t>Simeon</a:t>
            </a:r>
          </a:p>
          <a:p>
            <a:r>
              <a:rPr lang="en-GB" sz="1600" dirty="0">
                <a:latin typeface="Comic Sans MS" panose="030F0702030302020204" pitchFamily="66" charset="0"/>
              </a:rPr>
              <a:t>Levi </a:t>
            </a:r>
            <a:r>
              <a:rPr lang="en-GB" sz="1600" dirty="0" err="1">
                <a:latin typeface="Comic Sans MS" panose="030F0702030302020204" pitchFamily="66" charset="0"/>
              </a:rPr>
              <a:t>Num</a:t>
            </a:r>
            <a:r>
              <a:rPr lang="en-GB" sz="1600" dirty="0">
                <a:latin typeface="Comic Sans MS" panose="030F0702030302020204" pitchFamily="66" charset="0"/>
              </a:rPr>
              <a:t> 3:5-12</a:t>
            </a:r>
          </a:p>
          <a:p>
            <a:r>
              <a:rPr lang="en-GB" sz="1600" dirty="0">
                <a:latin typeface="Comic Sans MS" panose="030F0702030302020204" pitchFamily="66" charset="0"/>
              </a:rPr>
              <a:t>Judah</a:t>
            </a:r>
          </a:p>
          <a:p>
            <a:r>
              <a:rPr lang="en-GB" sz="1600" dirty="0">
                <a:latin typeface="Comic Sans MS" panose="030F0702030302020204" pitchFamily="66" charset="0"/>
              </a:rPr>
              <a:t>Issachar</a:t>
            </a:r>
          </a:p>
          <a:p>
            <a:r>
              <a:rPr lang="en-GB" sz="1600" dirty="0">
                <a:latin typeface="Comic Sans MS" panose="030F0702030302020204" pitchFamily="66" charset="0"/>
              </a:rPr>
              <a:t>Zebulon</a:t>
            </a:r>
          </a:p>
          <a:p>
            <a:r>
              <a:rPr lang="en-GB" sz="1600" dirty="0">
                <a:latin typeface="Comic Sans MS" panose="030F0702030302020204" pitchFamily="66" charset="0"/>
              </a:rPr>
              <a:t>Joseph</a:t>
            </a:r>
          </a:p>
          <a:p>
            <a:r>
              <a:rPr lang="en-GB" sz="1600" dirty="0">
                <a:latin typeface="Comic Sans MS" panose="030F0702030302020204" pitchFamily="66" charset="0"/>
              </a:rPr>
              <a:t>Benjamin</a:t>
            </a:r>
          </a:p>
          <a:p>
            <a:r>
              <a:rPr lang="en-GB" sz="1600" dirty="0">
                <a:latin typeface="Comic Sans MS" panose="030F0702030302020204" pitchFamily="66" charset="0"/>
              </a:rPr>
              <a:t>Dan</a:t>
            </a:r>
          </a:p>
          <a:p>
            <a:r>
              <a:rPr lang="en-GB" sz="1600" dirty="0">
                <a:latin typeface="Comic Sans MS" panose="030F0702030302020204" pitchFamily="66" charset="0"/>
              </a:rPr>
              <a:t>Naphtali</a:t>
            </a:r>
          </a:p>
          <a:p>
            <a:r>
              <a:rPr lang="en-GB" sz="1600" dirty="0">
                <a:latin typeface="Comic Sans MS" panose="030F0702030302020204" pitchFamily="66" charset="0"/>
              </a:rPr>
              <a:t>Gad</a:t>
            </a:r>
          </a:p>
          <a:p>
            <a:r>
              <a:rPr lang="en-GB" sz="1600" dirty="0">
                <a:latin typeface="Comic Sans MS" panose="030F0702030302020204" pitchFamily="66" charset="0"/>
              </a:rPr>
              <a:t>Asher</a:t>
            </a:r>
          </a:p>
        </p:txBody>
      </p:sp>
      <p:sp>
        <p:nvSpPr>
          <p:cNvPr id="23" name="Arrow: Curved Right 22">
            <a:extLst>
              <a:ext uri="{FF2B5EF4-FFF2-40B4-BE49-F238E27FC236}">
                <a16:creationId xmlns:a16="http://schemas.microsoft.com/office/drawing/2014/main" id="{3AC7387D-0BA9-4F06-9F2E-4F0E6B85398E}"/>
              </a:ext>
            </a:extLst>
          </p:cNvPr>
          <p:cNvSpPr/>
          <p:nvPr/>
        </p:nvSpPr>
        <p:spPr>
          <a:xfrm rot="19834262">
            <a:off x="10757096" y="5012709"/>
            <a:ext cx="731520"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a:extLst>
              <a:ext uri="{FF2B5EF4-FFF2-40B4-BE49-F238E27FC236}">
                <a16:creationId xmlns:a16="http://schemas.microsoft.com/office/drawing/2014/main" id="{6E4B0AAD-2B61-4198-AF8D-B99EC251D90E}"/>
              </a:ext>
            </a:extLst>
          </p:cNvPr>
          <p:cNvSpPr txBox="1"/>
          <p:nvPr/>
        </p:nvSpPr>
        <p:spPr>
          <a:xfrm>
            <a:off x="5400431" y="4527374"/>
            <a:ext cx="3319026" cy="800219"/>
          </a:xfrm>
          <a:prstGeom prst="rect">
            <a:avLst/>
          </a:prstGeom>
          <a:noFill/>
        </p:spPr>
        <p:txBody>
          <a:bodyPr wrap="square" rtlCol="0">
            <a:spAutoFit/>
          </a:bodyPr>
          <a:lstStyle/>
          <a:p>
            <a:r>
              <a:rPr lang="en-GB" dirty="0">
                <a:latin typeface="Comic Sans MS" panose="030F0702030302020204" pitchFamily="66" charset="0"/>
              </a:rPr>
              <a:t>“</a:t>
            </a:r>
            <a:r>
              <a:rPr lang="en-GB" sz="1400" dirty="0">
                <a:latin typeface="Comic Sans MS" panose="030F0702030302020204" pitchFamily="66" charset="0"/>
              </a:rPr>
              <a:t>Now these are the names of the children of Israel which came</a:t>
            </a:r>
          </a:p>
          <a:p>
            <a:r>
              <a:rPr lang="en-GB" sz="1400" dirty="0">
                <a:latin typeface="Comic Sans MS" panose="030F0702030302020204" pitchFamily="66" charset="0"/>
              </a:rPr>
              <a:t> into Egypt with Jacob Ex 1:1-5”</a:t>
            </a:r>
          </a:p>
        </p:txBody>
      </p:sp>
      <p:sp>
        <p:nvSpPr>
          <p:cNvPr id="5120" name="TextBox 5119">
            <a:extLst>
              <a:ext uri="{FF2B5EF4-FFF2-40B4-BE49-F238E27FC236}">
                <a16:creationId xmlns:a16="http://schemas.microsoft.com/office/drawing/2014/main" id="{A13FAB75-1577-43BB-88A3-CAC9F34B6717}"/>
              </a:ext>
            </a:extLst>
          </p:cNvPr>
          <p:cNvSpPr txBox="1"/>
          <p:nvPr/>
        </p:nvSpPr>
        <p:spPr>
          <a:xfrm>
            <a:off x="5845629" y="5836517"/>
            <a:ext cx="6211780" cy="369332"/>
          </a:xfrm>
          <a:prstGeom prst="rect">
            <a:avLst/>
          </a:prstGeom>
          <a:noFill/>
        </p:spPr>
        <p:txBody>
          <a:bodyPr wrap="square" rtlCol="0">
            <a:spAutoFit/>
          </a:bodyPr>
          <a:lstStyle/>
          <a:p>
            <a:r>
              <a:rPr lang="en-GB" dirty="0"/>
              <a:t>Judah first called Jews after the Babylonian captivity</a:t>
            </a:r>
          </a:p>
        </p:txBody>
      </p:sp>
      <p:sp>
        <p:nvSpPr>
          <p:cNvPr id="5121" name="TextBox 5120">
            <a:extLst>
              <a:ext uri="{FF2B5EF4-FFF2-40B4-BE49-F238E27FC236}">
                <a16:creationId xmlns:a16="http://schemas.microsoft.com/office/drawing/2014/main" id="{F6DAAF24-7F71-4971-BBDE-B54C02D1EE0B}"/>
              </a:ext>
            </a:extLst>
          </p:cNvPr>
          <p:cNvSpPr txBox="1"/>
          <p:nvPr/>
        </p:nvSpPr>
        <p:spPr>
          <a:xfrm>
            <a:off x="8351346" y="2718708"/>
            <a:ext cx="1060273" cy="1169551"/>
          </a:xfrm>
          <a:prstGeom prst="rect">
            <a:avLst/>
          </a:prstGeom>
          <a:noFill/>
        </p:spPr>
        <p:txBody>
          <a:bodyPr wrap="square" rtlCol="0">
            <a:spAutoFit/>
          </a:bodyPr>
          <a:lstStyle/>
          <a:p>
            <a:r>
              <a:rPr lang="en-GB" sz="1400" dirty="0">
                <a:latin typeface="Comic Sans MS" panose="030F0702030302020204" pitchFamily="66" charset="0"/>
              </a:rPr>
              <a:t>House of Jacob arrive in Egypt Gen 46:27</a:t>
            </a:r>
          </a:p>
        </p:txBody>
      </p:sp>
      <p:sp>
        <p:nvSpPr>
          <p:cNvPr id="5123" name="TextBox 5122">
            <a:extLst>
              <a:ext uri="{FF2B5EF4-FFF2-40B4-BE49-F238E27FC236}">
                <a16:creationId xmlns:a16="http://schemas.microsoft.com/office/drawing/2014/main" id="{DBFEA809-C3E0-4047-8DF6-8FECF4FF6CEE}"/>
              </a:ext>
            </a:extLst>
          </p:cNvPr>
          <p:cNvSpPr txBox="1"/>
          <p:nvPr/>
        </p:nvSpPr>
        <p:spPr>
          <a:xfrm>
            <a:off x="2994552" y="2109717"/>
            <a:ext cx="1659125" cy="276999"/>
          </a:xfrm>
          <a:prstGeom prst="rect">
            <a:avLst/>
          </a:prstGeom>
          <a:noFill/>
        </p:spPr>
        <p:txBody>
          <a:bodyPr wrap="square" rtlCol="0">
            <a:spAutoFit/>
          </a:bodyPr>
          <a:lstStyle/>
          <a:p>
            <a:r>
              <a:rPr lang="en-GB" sz="1200" dirty="0">
                <a:latin typeface="Comic Sans MS" panose="030F0702030302020204" pitchFamily="66" charset="0"/>
              </a:rPr>
              <a:t>ESAU - Edomites</a:t>
            </a:r>
          </a:p>
        </p:txBody>
      </p:sp>
      <p:sp>
        <p:nvSpPr>
          <p:cNvPr id="2" name="TextBox 1">
            <a:extLst>
              <a:ext uri="{FF2B5EF4-FFF2-40B4-BE49-F238E27FC236}">
                <a16:creationId xmlns:a16="http://schemas.microsoft.com/office/drawing/2014/main" id="{42E3A8A4-C6FE-4D1E-814A-8408417B5858}"/>
              </a:ext>
            </a:extLst>
          </p:cNvPr>
          <p:cNvSpPr txBox="1"/>
          <p:nvPr/>
        </p:nvSpPr>
        <p:spPr>
          <a:xfrm>
            <a:off x="203354" y="6494586"/>
            <a:ext cx="1474591" cy="369332"/>
          </a:xfrm>
          <a:prstGeom prst="rect">
            <a:avLst/>
          </a:prstGeom>
          <a:noFill/>
        </p:spPr>
        <p:txBody>
          <a:bodyPr wrap="square" rtlCol="0">
            <a:spAutoFit/>
          </a:bodyPr>
          <a:lstStyle/>
          <a:p>
            <a:r>
              <a:rPr lang="en-GB" dirty="0">
                <a:latin typeface="Comic Sans MS" panose="030F0702030302020204" pitchFamily="66" charset="0"/>
              </a:rPr>
              <a:t>Promise</a:t>
            </a:r>
          </a:p>
        </p:txBody>
      </p:sp>
      <p:sp>
        <p:nvSpPr>
          <p:cNvPr id="6" name="Rectangle 5">
            <a:extLst>
              <a:ext uri="{FF2B5EF4-FFF2-40B4-BE49-F238E27FC236}">
                <a16:creationId xmlns:a16="http://schemas.microsoft.com/office/drawing/2014/main" id="{A80AEE3D-82D0-49DF-AB3F-0E3FEEE39228}"/>
              </a:ext>
            </a:extLst>
          </p:cNvPr>
          <p:cNvSpPr/>
          <p:nvPr/>
        </p:nvSpPr>
        <p:spPr>
          <a:xfrm>
            <a:off x="172919" y="665800"/>
            <a:ext cx="1016625" cy="369332"/>
          </a:xfrm>
          <a:prstGeom prst="rect">
            <a:avLst/>
          </a:prstGeom>
        </p:spPr>
        <p:txBody>
          <a:bodyPr wrap="none">
            <a:spAutoFit/>
          </a:bodyPr>
          <a:lstStyle/>
          <a:p>
            <a:r>
              <a:rPr lang="en-GB" dirty="0">
                <a:latin typeface="Comic Sans MS" panose="030F0702030302020204" pitchFamily="66" charset="0"/>
              </a:rPr>
              <a:t>Hamitic</a:t>
            </a:r>
          </a:p>
        </p:txBody>
      </p:sp>
      <p:sp>
        <p:nvSpPr>
          <p:cNvPr id="7" name="Rectangle 6">
            <a:extLst>
              <a:ext uri="{FF2B5EF4-FFF2-40B4-BE49-F238E27FC236}">
                <a16:creationId xmlns:a16="http://schemas.microsoft.com/office/drawing/2014/main" id="{2A866F1A-345F-4A09-819B-9EF199B71FA4}"/>
              </a:ext>
            </a:extLst>
          </p:cNvPr>
          <p:cNvSpPr/>
          <p:nvPr/>
        </p:nvSpPr>
        <p:spPr>
          <a:xfrm flipH="1">
            <a:off x="172919" y="5217911"/>
            <a:ext cx="1212858" cy="369332"/>
          </a:xfrm>
          <a:prstGeom prst="rect">
            <a:avLst/>
          </a:prstGeom>
        </p:spPr>
        <p:txBody>
          <a:bodyPr wrap="square">
            <a:spAutoFit/>
          </a:bodyPr>
          <a:lstStyle/>
          <a:p>
            <a:r>
              <a:rPr lang="en-GB" dirty="0">
                <a:latin typeface="Comic Sans MS" panose="030F0702030302020204" pitchFamily="66" charset="0"/>
              </a:rPr>
              <a:t>Japhetic</a:t>
            </a:r>
          </a:p>
        </p:txBody>
      </p:sp>
      <p:sp>
        <p:nvSpPr>
          <p:cNvPr id="9" name="Rectangle 8">
            <a:extLst>
              <a:ext uri="{FF2B5EF4-FFF2-40B4-BE49-F238E27FC236}">
                <a16:creationId xmlns:a16="http://schemas.microsoft.com/office/drawing/2014/main" id="{68B760C1-3C59-4123-9C26-C2F251707391}"/>
              </a:ext>
            </a:extLst>
          </p:cNvPr>
          <p:cNvSpPr/>
          <p:nvPr/>
        </p:nvSpPr>
        <p:spPr>
          <a:xfrm>
            <a:off x="196518" y="2237217"/>
            <a:ext cx="1336277" cy="369332"/>
          </a:xfrm>
          <a:prstGeom prst="rect">
            <a:avLst/>
          </a:prstGeom>
        </p:spPr>
        <p:txBody>
          <a:bodyPr wrap="square">
            <a:spAutoFit/>
          </a:bodyPr>
          <a:lstStyle/>
          <a:p>
            <a:r>
              <a:rPr lang="en-GB" dirty="0">
                <a:latin typeface="Comic Sans MS" panose="030F0702030302020204" pitchFamily="66" charset="0"/>
              </a:rPr>
              <a:t>Semitic</a:t>
            </a:r>
          </a:p>
        </p:txBody>
      </p:sp>
    </p:spTree>
    <p:extLst>
      <p:ext uri="{BB962C8B-B14F-4D97-AF65-F5344CB8AC3E}">
        <p14:creationId xmlns:p14="http://schemas.microsoft.com/office/powerpoint/2010/main" val="345686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5E632B-C87F-4D53-8CD4-32FCB716C269}"/>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rgbClr val="FFFFFF"/>
                </a:solidFill>
                <a:latin typeface="+mj-lt"/>
                <a:ea typeface="+mj-ea"/>
                <a:cs typeface="+mj-cs"/>
              </a:rPr>
              <a:t>Dispensation of the Law</a:t>
            </a:r>
          </a:p>
          <a:p>
            <a:pPr algn="ctr" defTabSz="914400">
              <a:lnSpc>
                <a:spcPct val="90000"/>
              </a:lnSpc>
              <a:spcBef>
                <a:spcPct val="0"/>
              </a:spcBef>
              <a:spcAft>
                <a:spcPts val="600"/>
              </a:spcAft>
            </a:pPr>
            <a:r>
              <a:rPr lang="en-US" sz="2600" kern="1200" dirty="0">
                <a:solidFill>
                  <a:srgbClr val="FFFFFF"/>
                </a:solidFill>
                <a:latin typeface="+mj-lt"/>
                <a:ea typeface="+mj-ea"/>
                <a:cs typeface="+mj-cs"/>
              </a:rPr>
              <a:t> (Legal) </a:t>
            </a:r>
          </a:p>
          <a:p>
            <a:pPr algn="ctr" defTabSz="914400">
              <a:lnSpc>
                <a:spcPct val="90000"/>
              </a:lnSpc>
              <a:spcBef>
                <a:spcPct val="0"/>
              </a:spcBef>
              <a:spcAft>
                <a:spcPts val="600"/>
              </a:spcAft>
            </a:pPr>
            <a:r>
              <a:rPr lang="en-US" sz="2600" kern="1200" dirty="0">
                <a:solidFill>
                  <a:srgbClr val="FFFFFF"/>
                </a:solidFill>
                <a:latin typeface="+mj-lt"/>
                <a:ea typeface="+mj-ea"/>
                <a:cs typeface="+mj-cs"/>
              </a:rPr>
              <a:t>Part one</a:t>
            </a:r>
          </a:p>
        </p:txBody>
      </p:sp>
      <p:graphicFrame>
        <p:nvGraphicFramePr>
          <p:cNvPr id="3" name="Table 2">
            <a:extLst>
              <a:ext uri="{FF2B5EF4-FFF2-40B4-BE49-F238E27FC236}">
                <a16:creationId xmlns:a16="http://schemas.microsoft.com/office/drawing/2014/main" id="{CD5B4DF2-9498-46D5-BB31-DAC679E366EB}"/>
              </a:ext>
            </a:extLst>
          </p:cNvPr>
          <p:cNvGraphicFramePr>
            <a:graphicFrameLocks noGrp="1"/>
          </p:cNvGraphicFramePr>
          <p:nvPr>
            <p:extLst>
              <p:ext uri="{D42A27DB-BD31-4B8C-83A1-F6EECF244321}">
                <p14:modId xmlns:p14="http://schemas.microsoft.com/office/powerpoint/2010/main" val="1804313784"/>
              </p:ext>
            </p:extLst>
          </p:nvPr>
        </p:nvGraphicFramePr>
        <p:xfrm>
          <a:off x="3495229" y="20882"/>
          <a:ext cx="8696771" cy="6858000"/>
        </p:xfrm>
        <a:graphic>
          <a:graphicData uri="http://schemas.openxmlformats.org/drawingml/2006/table">
            <a:tbl>
              <a:tblPr firstRow="1" firstCol="1" bandRow="1">
                <a:tableStyleId>{5C22544A-7EE6-4342-B048-85BDC9FD1C3A}</a:tableStyleId>
              </a:tblPr>
              <a:tblGrid>
                <a:gridCol w="1744724">
                  <a:extLst>
                    <a:ext uri="{9D8B030D-6E8A-4147-A177-3AD203B41FA5}">
                      <a16:colId xmlns:a16="http://schemas.microsoft.com/office/drawing/2014/main" val="1302282400"/>
                    </a:ext>
                  </a:extLst>
                </a:gridCol>
                <a:gridCol w="1797561">
                  <a:extLst>
                    <a:ext uri="{9D8B030D-6E8A-4147-A177-3AD203B41FA5}">
                      <a16:colId xmlns:a16="http://schemas.microsoft.com/office/drawing/2014/main" val="562551393"/>
                    </a:ext>
                  </a:extLst>
                </a:gridCol>
                <a:gridCol w="1960351">
                  <a:extLst>
                    <a:ext uri="{9D8B030D-6E8A-4147-A177-3AD203B41FA5}">
                      <a16:colId xmlns:a16="http://schemas.microsoft.com/office/drawing/2014/main" val="826269265"/>
                    </a:ext>
                  </a:extLst>
                </a:gridCol>
                <a:gridCol w="3194135">
                  <a:extLst>
                    <a:ext uri="{9D8B030D-6E8A-4147-A177-3AD203B41FA5}">
                      <a16:colId xmlns:a16="http://schemas.microsoft.com/office/drawing/2014/main" val="224761092"/>
                    </a:ext>
                  </a:extLst>
                </a:gridCol>
              </a:tblGrid>
              <a:tr h="547496">
                <a:tc>
                  <a:txBody>
                    <a:bodyPr/>
                    <a:lstStyle/>
                    <a:p>
                      <a:pPr>
                        <a:lnSpc>
                          <a:spcPct val="107000"/>
                        </a:lnSpc>
                        <a:spcAft>
                          <a:spcPts val="0"/>
                        </a:spcAft>
                      </a:pPr>
                      <a:r>
                        <a:rPr lang="en-GB" sz="1600" dirty="0">
                          <a:effectLst/>
                        </a:rPr>
                        <a:t>Timescale (random)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600">
                          <a:effectLst/>
                        </a:rPr>
                        <a:t>Man’s Responsibility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600" dirty="0">
                          <a:effectLst/>
                        </a:rPr>
                        <a:t>Man’s failure &amp; the consequences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600" dirty="0">
                          <a:effectLst/>
                        </a:rPr>
                        <a:t>Observations (</a:t>
                      </a:r>
                      <a:r>
                        <a:rPr lang="en-GB" sz="1600" u="sng" dirty="0">
                          <a:effectLst/>
                        </a:rPr>
                        <a:t>Part one</a:t>
                      </a:r>
                      <a:r>
                        <a:rPr lang="en-GB"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extLst>
                  <a:ext uri="{0D108BD9-81ED-4DB2-BD59-A6C34878D82A}">
                    <a16:rowId xmlns:a16="http://schemas.microsoft.com/office/drawing/2014/main" val="3218784889"/>
                  </a:ext>
                </a:extLst>
              </a:tr>
              <a:tr h="5244055">
                <a:tc>
                  <a:txBody>
                    <a:bodyPr/>
                    <a:lstStyle/>
                    <a:p>
                      <a:pPr>
                        <a:lnSpc>
                          <a:spcPct val="107000"/>
                        </a:lnSpc>
                        <a:spcAft>
                          <a:spcPts val="0"/>
                        </a:spcAft>
                      </a:pPr>
                      <a:r>
                        <a:rPr lang="en-GB" sz="1600" dirty="0">
                          <a:effectLst/>
                        </a:rPr>
                        <a:t>From Sinai to Calvary - from the exodus to the cross 1491 years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600" dirty="0">
                          <a:effectLst/>
                        </a:rPr>
                        <a:t>Israel was to keep the Law which included the Ten Commandments and all the social and civil laws.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600" dirty="0">
                          <a:effectLst/>
                        </a:rPr>
                        <a:t>a) Man failed to keep the Law. </a:t>
                      </a:r>
                    </a:p>
                    <a:p>
                      <a:pPr>
                        <a:lnSpc>
                          <a:spcPct val="107000"/>
                        </a:lnSpc>
                        <a:spcAft>
                          <a:spcPts val="0"/>
                        </a:spcAft>
                      </a:pPr>
                      <a:r>
                        <a:rPr lang="en-GB" sz="1600" dirty="0">
                          <a:effectLst/>
                        </a:rPr>
                        <a:t>b) The only one who kept the Law, (was Jesus) they  ( the Jews -Israel) crucified Him by the Romans crucifixion.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a:txBody>
                    <a:bodyPr/>
                    <a:lstStyle/>
                    <a:p>
                      <a:pPr>
                        <a:lnSpc>
                          <a:spcPct val="107000"/>
                        </a:lnSpc>
                        <a:spcAft>
                          <a:spcPts val="0"/>
                        </a:spcAft>
                      </a:pPr>
                      <a:r>
                        <a:rPr lang="en-GB" sz="1000" dirty="0">
                          <a:effectLst/>
                        </a:rPr>
                        <a:t>10 national plagues in Egypt to overcome Pharaoh.  Passover was instituted &amp; celebrated (The Blood.)</a:t>
                      </a:r>
                    </a:p>
                    <a:p>
                      <a:pPr>
                        <a:lnSpc>
                          <a:spcPct val="107000"/>
                        </a:lnSpc>
                        <a:spcAft>
                          <a:spcPts val="0"/>
                        </a:spcAft>
                      </a:pPr>
                      <a:r>
                        <a:rPr lang="en-GB" sz="1000" dirty="0">
                          <a:effectLst/>
                        </a:rPr>
                        <a:t>Ex 12:40 sojourned in Egypt 430 yrs.</a:t>
                      </a:r>
                    </a:p>
                    <a:p>
                      <a:pPr>
                        <a:lnSpc>
                          <a:spcPct val="107000"/>
                        </a:lnSpc>
                        <a:spcAft>
                          <a:spcPts val="0"/>
                        </a:spcAft>
                      </a:pPr>
                      <a:r>
                        <a:rPr lang="en-GB" sz="1000" dirty="0">
                          <a:effectLst/>
                        </a:rPr>
                        <a:t>Gal 3:17 the Law was given for 430 </a:t>
                      </a:r>
                      <a:r>
                        <a:rPr lang="en-GB" sz="1000" dirty="0" err="1">
                          <a:effectLst/>
                        </a:rPr>
                        <a:t>yrs</a:t>
                      </a:r>
                      <a:endParaRPr lang="en-GB" sz="1000" dirty="0">
                        <a:effectLst/>
                      </a:endParaRPr>
                    </a:p>
                    <a:p>
                      <a:pPr>
                        <a:lnSpc>
                          <a:spcPct val="107000"/>
                        </a:lnSpc>
                        <a:spcAft>
                          <a:spcPts val="0"/>
                        </a:spcAft>
                      </a:pPr>
                      <a:r>
                        <a:rPr lang="en-GB" sz="1000" dirty="0">
                          <a:effectLst/>
                        </a:rPr>
                        <a:t>Sinai –</a:t>
                      </a:r>
                    </a:p>
                    <a:p>
                      <a:pPr>
                        <a:lnSpc>
                          <a:spcPct val="107000"/>
                        </a:lnSpc>
                        <a:spcAft>
                          <a:spcPts val="0"/>
                        </a:spcAft>
                      </a:pPr>
                      <a:r>
                        <a:rPr lang="en-GB" sz="1000" dirty="0">
                          <a:effectLst/>
                        </a:rPr>
                        <a:t> Moses given the Ten Commandments instructions for the Tabernacle.</a:t>
                      </a:r>
                    </a:p>
                    <a:p>
                      <a:pPr>
                        <a:lnSpc>
                          <a:spcPct val="107000"/>
                        </a:lnSpc>
                        <a:spcAft>
                          <a:spcPts val="0"/>
                        </a:spcAft>
                      </a:pPr>
                      <a:r>
                        <a:rPr lang="en-GB" sz="1000" dirty="0">
                          <a:effectLst/>
                        </a:rPr>
                        <a:t>Arranged into 12 Tribes, moved towards the Promise Land. </a:t>
                      </a:r>
                    </a:p>
                    <a:p>
                      <a:pPr>
                        <a:lnSpc>
                          <a:spcPct val="107000"/>
                        </a:lnSpc>
                        <a:spcAft>
                          <a:spcPts val="0"/>
                        </a:spcAft>
                      </a:pPr>
                      <a:r>
                        <a:rPr lang="en-GB" sz="1000" dirty="0">
                          <a:effectLst/>
                        </a:rPr>
                        <a:t>Moses at Kadesh </a:t>
                      </a:r>
                      <a:r>
                        <a:rPr lang="en-GB" sz="1000" dirty="0" err="1">
                          <a:effectLst/>
                        </a:rPr>
                        <a:t>Barnea</a:t>
                      </a:r>
                      <a:r>
                        <a:rPr lang="en-GB" sz="1000" dirty="0">
                          <a:effectLst/>
                        </a:rPr>
                        <a:t> sent 12 spies. </a:t>
                      </a:r>
                      <a:r>
                        <a:rPr lang="en-GB" sz="1000" dirty="0" err="1">
                          <a:effectLst/>
                        </a:rPr>
                        <a:t>Num</a:t>
                      </a:r>
                      <a:r>
                        <a:rPr lang="en-GB" sz="1000" dirty="0">
                          <a:effectLst/>
                        </a:rPr>
                        <a:t> 13-14 (10 reports full of fear &amp; 2 Faith reports.) </a:t>
                      </a:r>
                      <a:r>
                        <a:rPr lang="en-GB" sz="1000" dirty="0" err="1">
                          <a:effectLst/>
                        </a:rPr>
                        <a:t>Num</a:t>
                      </a:r>
                      <a:r>
                        <a:rPr lang="en-GB" sz="1000" dirty="0">
                          <a:effectLst/>
                        </a:rPr>
                        <a:t> 13:30 Caleb stilled the people and said “Let us go up at once”</a:t>
                      </a:r>
                    </a:p>
                    <a:p>
                      <a:pPr>
                        <a:lnSpc>
                          <a:spcPct val="107000"/>
                        </a:lnSpc>
                        <a:spcAft>
                          <a:spcPts val="0"/>
                        </a:spcAft>
                      </a:pPr>
                      <a:r>
                        <a:rPr lang="en-GB" sz="1000" dirty="0">
                          <a:effectLst/>
                        </a:rPr>
                        <a:t>Due to Israel’s unbelief, for the next 40 years, the Israelites over 20 Years old wondered in the wilderness until death.  </a:t>
                      </a:r>
                    </a:p>
                    <a:p>
                      <a:pPr>
                        <a:lnSpc>
                          <a:spcPct val="107000"/>
                        </a:lnSpc>
                        <a:spcAft>
                          <a:spcPts val="0"/>
                        </a:spcAft>
                      </a:pPr>
                      <a:r>
                        <a:rPr lang="en-GB" sz="1000" dirty="0">
                          <a:effectLst/>
                        </a:rPr>
                        <a:t>After 38 years they arrived at Kadesh, the scene of their father’s tragic unbelief.  Moses </a:t>
                      </a:r>
                      <a:r>
                        <a:rPr lang="en-GB" sz="1000" dirty="0" err="1">
                          <a:effectLst/>
                        </a:rPr>
                        <a:t>Deu</a:t>
                      </a:r>
                      <a:r>
                        <a:rPr lang="en-GB" sz="1000" dirty="0">
                          <a:effectLst/>
                        </a:rPr>
                        <a:t> 1 in the land of Moab, repeats the Law, rehearsed the promises, blessings and prepares their entrance into Canaan.  Moses then dies, without crossing Jordan.</a:t>
                      </a:r>
                    </a:p>
                    <a:p>
                      <a:pPr>
                        <a:lnSpc>
                          <a:spcPct val="107000"/>
                        </a:lnSpc>
                        <a:spcAft>
                          <a:spcPts val="0"/>
                        </a:spcAft>
                      </a:pPr>
                      <a:r>
                        <a:rPr lang="en-GB" sz="1000" dirty="0">
                          <a:effectLst/>
                        </a:rPr>
                        <a:t> </a:t>
                      </a:r>
                    </a:p>
                    <a:p>
                      <a:pPr>
                        <a:lnSpc>
                          <a:spcPct val="107000"/>
                        </a:lnSpc>
                        <a:spcAft>
                          <a:spcPts val="0"/>
                        </a:spcAft>
                      </a:pPr>
                      <a:r>
                        <a:rPr lang="en-GB" sz="1000" dirty="0">
                          <a:effectLst/>
                        </a:rPr>
                        <a:t>After the death of Moses </a:t>
                      </a:r>
                      <a:r>
                        <a:rPr lang="en-GB" sz="1000" dirty="0" err="1">
                          <a:effectLst/>
                        </a:rPr>
                        <a:t>Deut</a:t>
                      </a:r>
                      <a:r>
                        <a:rPr lang="en-GB" sz="1000" dirty="0">
                          <a:effectLst/>
                        </a:rPr>
                        <a:t> 34.</a:t>
                      </a:r>
                    </a:p>
                    <a:p>
                      <a:pPr>
                        <a:lnSpc>
                          <a:spcPct val="107000"/>
                        </a:lnSpc>
                        <a:spcAft>
                          <a:spcPts val="0"/>
                        </a:spcAft>
                      </a:pPr>
                      <a:r>
                        <a:rPr lang="en-GB" sz="1000" dirty="0">
                          <a:effectLst/>
                        </a:rPr>
                        <a:t>Joshua leads the children of Israel across the Jordan and onward to Canaan - Jericho. (Walls come tumbling down.)</a:t>
                      </a:r>
                    </a:p>
                    <a:p>
                      <a:pPr>
                        <a:lnSpc>
                          <a:spcPct val="107000"/>
                        </a:lnSpc>
                        <a:spcAft>
                          <a:spcPts val="0"/>
                        </a:spcAft>
                      </a:pPr>
                      <a:r>
                        <a:rPr lang="en-GB" sz="1000" dirty="0">
                          <a:effectLst/>
                        </a:rPr>
                        <a:t>Israel continues to backslide.  Then the time of Judges, then the people called for a King.  Moved from Theocracy to Monarchy.  King Saul is selected. – 40 years of self-will and impulse. Then came along King David. One of the faithful good men of the OT. Then Solomon reigned 40 years. “the golden age of Israel”. – building the Temple.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extLst>
                  <a:ext uri="{0D108BD9-81ED-4DB2-BD59-A6C34878D82A}">
                    <a16:rowId xmlns:a16="http://schemas.microsoft.com/office/drawing/2014/main" val="2249075116"/>
                  </a:ext>
                </a:extLst>
              </a:tr>
              <a:tr h="547496">
                <a:tc gridSpan="4">
                  <a:txBody>
                    <a:bodyPr/>
                    <a:lstStyle/>
                    <a:p>
                      <a:pPr>
                        <a:lnSpc>
                          <a:spcPct val="107000"/>
                        </a:lnSpc>
                        <a:spcAft>
                          <a:spcPts val="0"/>
                        </a:spcAft>
                      </a:pPr>
                      <a:r>
                        <a:rPr lang="en-GB" sz="1600" dirty="0">
                          <a:effectLst/>
                        </a:rPr>
                        <a:t>  Red Sea, Sinai, Wilderness Journey, Death of Moses, Conquest of Canaan,</a:t>
                      </a:r>
                    </a:p>
                    <a:p>
                      <a:pPr>
                        <a:lnSpc>
                          <a:spcPct val="107000"/>
                        </a:lnSpc>
                        <a:spcAft>
                          <a:spcPts val="0"/>
                        </a:spcAft>
                      </a:pPr>
                      <a:r>
                        <a:rPr lang="en-GB" sz="1600" dirty="0">
                          <a:effectLst/>
                        </a:rPr>
                        <a:t> Theocracy to Monarch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2201873"/>
                  </a:ext>
                </a:extLst>
              </a:tr>
              <a:tr h="518953">
                <a:tc gridSpan="4">
                  <a:txBody>
                    <a:bodyPr/>
                    <a:lstStyle/>
                    <a:p>
                      <a:pPr>
                        <a:lnSpc>
                          <a:spcPct val="107000"/>
                        </a:lnSpc>
                        <a:spcAft>
                          <a:spcPts val="0"/>
                        </a:spcAft>
                      </a:pPr>
                      <a:r>
                        <a:rPr lang="en-GB" sz="1600" dirty="0">
                          <a:effectLst/>
                        </a:rPr>
                        <a:t>Exodus, Leviticus, Numbers, Deuteronomy, Joshua, Judges, 1 &amp; 2 Samuel 1 &amp; 2 Kings</a:t>
                      </a: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9" marR="15699"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0387015"/>
                  </a:ext>
                </a:extLst>
              </a:tr>
            </a:tbl>
          </a:graphicData>
        </a:graphic>
      </p:graphicFrame>
    </p:spTree>
    <p:extLst>
      <p:ext uri="{BB962C8B-B14F-4D97-AF65-F5344CB8AC3E}">
        <p14:creationId xmlns:p14="http://schemas.microsoft.com/office/powerpoint/2010/main" val="69768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D2437E-879C-4752-BE44-1D00F24A6065}"/>
              </a:ext>
            </a:extLst>
          </p:cNvPr>
          <p:cNvGraphicFramePr>
            <a:graphicFrameLocks noGrp="1"/>
          </p:cNvGraphicFramePr>
          <p:nvPr>
            <p:extLst>
              <p:ext uri="{D42A27DB-BD31-4B8C-83A1-F6EECF244321}">
                <p14:modId xmlns:p14="http://schemas.microsoft.com/office/powerpoint/2010/main" val="1175014398"/>
              </p:ext>
            </p:extLst>
          </p:nvPr>
        </p:nvGraphicFramePr>
        <p:xfrm>
          <a:off x="299104" y="878019"/>
          <a:ext cx="9556096" cy="5637558"/>
        </p:xfrm>
        <a:graphic>
          <a:graphicData uri="http://schemas.openxmlformats.org/drawingml/2006/table">
            <a:tbl>
              <a:tblPr firstRow="1" firstCol="1" bandRow="1"/>
              <a:tblGrid>
                <a:gridCol w="9556096">
                  <a:extLst>
                    <a:ext uri="{9D8B030D-6E8A-4147-A177-3AD203B41FA5}">
                      <a16:colId xmlns:a16="http://schemas.microsoft.com/office/drawing/2014/main" val="1459857209"/>
                    </a:ext>
                  </a:extLst>
                </a:gridCol>
              </a:tblGrid>
              <a:tr h="5637558">
                <a:tc>
                  <a:txBody>
                    <a:bodyPr/>
                    <a:lstStyle/>
                    <a:p>
                      <a:pPr algn="l" fontAlgn="t">
                        <a:lnSpc>
                          <a:spcPct val="107000"/>
                        </a:lnSpc>
                        <a:spcBef>
                          <a:spcPts val="0"/>
                        </a:spcBef>
                        <a:spcAft>
                          <a:spcPts val="0"/>
                        </a:spcAft>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10 National plagues </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in Egypt to overcome Pharaoh.  The Passover was instituted &amp; celebrated</a:t>
                      </a:r>
                    </a:p>
                    <a:p>
                      <a:pPr marL="0" marR="0" lvl="0" indent="0" algn="l" defTabSz="457200" rtl="0" eaLnBrk="1" fontAlgn="t" latinLnBrk="0" hangingPunct="1">
                        <a:lnSpc>
                          <a:spcPct val="107000"/>
                        </a:lnSpc>
                        <a:spcBef>
                          <a:spcPts val="0"/>
                        </a:spcBef>
                        <a:spcAft>
                          <a:spcPts val="0"/>
                        </a:spcAft>
                        <a:buClrTx/>
                        <a:buSzTx/>
                        <a:buFontTx/>
                        <a:buNone/>
                        <a:tabLst/>
                        <a:defRPr/>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(The Blood.)  Ex 12:40 sojourned in Egypt 430 yrs. Gal 3:17 the Law was given after the 430 years.</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t" latinLnBrk="0" hangingPunct="1">
                        <a:lnSpc>
                          <a:spcPct val="107000"/>
                        </a:lnSpc>
                        <a:spcBef>
                          <a:spcPts val="0"/>
                        </a:spcBef>
                        <a:spcAft>
                          <a:spcPts val="0"/>
                        </a:spcAft>
                        <a:buClrTx/>
                        <a:buSzTx/>
                        <a:buFontTx/>
                        <a:buNone/>
                        <a:tabLst/>
                        <a:defRPr/>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Sinai –</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Moses given the Ten Commandments, the instructions for the Tabernacle.</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Israel arranged into 12 Tribes, and moved towards the Promise Land. </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Moses at Kadesh-</a:t>
                      </a:r>
                      <a:r>
                        <a:rPr lang="en-GB" sz="18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Barnea</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sent 12 spies. </a:t>
                      </a:r>
                      <a:r>
                        <a:rPr lang="en-GB" sz="18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Num</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Ch 13-14 (10 reports full of fear &amp; 2 reports full of faith.)</a:t>
                      </a:r>
                    </a:p>
                    <a:p>
                      <a:pPr algn="l" fontAlgn="t">
                        <a:lnSpc>
                          <a:spcPct val="107000"/>
                        </a:lnSpc>
                        <a:spcBef>
                          <a:spcPts val="0"/>
                        </a:spcBef>
                        <a:spcAft>
                          <a:spcPts val="0"/>
                        </a:spcAft>
                      </a:pPr>
                      <a:r>
                        <a:rPr lang="en-GB" sz="1800" b="1" i="0" u="none" strike="noStrike" dirty="0" err="1">
                          <a:effectLst/>
                          <a:latin typeface="Calibri" panose="020F0502020204030204" pitchFamily="34" charset="0"/>
                          <a:ea typeface="Calibri" panose="020F0502020204030204" pitchFamily="34" charset="0"/>
                          <a:cs typeface="Times New Roman" panose="02020603050405020304" pitchFamily="18" charset="0"/>
                        </a:rPr>
                        <a:t>Num</a:t>
                      </a: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 13:30</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Caleb stilled the people and said </a:t>
                      </a: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“Let us go up at once</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Due to Israel’s unbelief, for the next 40 years, the Israelites (those over 20 years old) wondered in</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the wilderness until death.  </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After 38 years </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they returned to Kadesh, the scene of their father’s historic tragic unbelief.  Moses</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Deut</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1 reaches the land of Moab, Moses repeats the Law, rehearses the promises, blessings and prepares their entrance into Canaan.  Moses then dies, without crossing into Jordan.</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After the death of Moses </a:t>
                      </a:r>
                      <a:r>
                        <a:rPr lang="en-GB" sz="1800" b="1" i="0" u="none" strike="noStrike" dirty="0" err="1">
                          <a:effectLst/>
                          <a:latin typeface="Calibri" panose="020F0502020204030204" pitchFamily="34" charset="0"/>
                          <a:ea typeface="Calibri" panose="020F0502020204030204" pitchFamily="34" charset="0"/>
                          <a:cs typeface="Times New Roman" panose="02020603050405020304" pitchFamily="18" charset="0"/>
                        </a:rPr>
                        <a:t>Deut</a:t>
                      </a: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 34.</a:t>
                      </a:r>
                      <a:endParaRPr lang="en-GB" sz="1800" b="1" i="0" u="none" strike="noStrike" dirty="0">
                        <a:effectLst/>
                        <a:latin typeface="Arial" panose="020B0604020202020204" pitchFamily="34" charset="0"/>
                      </a:endParaRP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Joshua leads the children of Israel across the Jordan and onward to Canaan - Jericho. </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(The Walls come tumbling down.)</a:t>
                      </a:r>
                      <a:endParaRPr lang="en-GB" sz="1800" b="0" i="0" u="none" strike="noStrike" dirty="0">
                        <a:effectLst/>
                        <a:latin typeface="Arial" panose="020B0604020202020204" pitchFamily="34" charset="0"/>
                      </a:endParaRPr>
                    </a:p>
                    <a:p>
                      <a:pPr algn="l" fontAlgn="t">
                        <a:lnSpc>
                          <a:spcPct val="107000"/>
                        </a:lnSpc>
                        <a:spcBef>
                          <a:spcPts val="0"/>
                        </a:spcBef>
                        <a:spcAft>
                          <a:spcPts val="0"/>
                        </a:spcAft>
                      </a:pP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Israel continues to backslide</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Then the time of Judges (300 </a:t>
                      </a:r>
                      <a:r>
                        <a:rPr lang="en-GB" sz="18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yrs</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then the people called for a King.  </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Israel moved from </a:t>
                      </a: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Theocracy to Monarchy</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King Saul is selected. – 40 years of self-will and impulse. </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Then came along King David. One of the faithful good men of the OT. (Saul, David, Solomon – </a:t>
                      </a:r>
                    </a:p>
                    <a:p>
                      <a:pPr algn="l" fontAlgn="t">
                        <a:lnSpc>
                          <a:spcPct val="107000"/>
                        </a:lnSpc>
                        <a:spcBef>
                          <a:spcPts val="0"/>
                        </a:spcBef>
                        <a:spcAft>
                          <a:spcPts val="0"/>
                        </a:spcAft>
                      </a:pP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United Kingdom.)   Then Solomon reigned 40 years. “</a:t>
                      </a:r>
                      <a:r>
                        <a:rPr lang="en-GB" sz="1800" b="1" i="0" u="none" strike="noStrike" dirty="0">
                          <a:effectLst/>
                          <a:latin typeface="Calibri" panose="020F0502020204030204" pitchFamily="34" charset="0"/>
                          <a:ea typeface="Calibri" panose="020F0502020204030204" pitchFamily="34" charset="0"/>
                          <a:cs typeface="Times New Roman" panose="02020603050405020304" pitchFamily="18" charset="0"/>
                        </a:rPr>
                        <a:t>the golden age of Israel”.</a:t>
                      </a:r>
                      <a:r>
                        <a:rPr lang="en-GB"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 building the Temple. </a:t>
                      </a:r>
                      <a:endParaRPr lang="en-GB" sz="1700" b="0" i="0" u="none" strike="noStrike" dirty="0">
                        <a:effectLst/>
                        <a:latin typeface="Arial" panose="020B0604020202020204" pitchFamily="34" charset="0"/>
                      </a:endParaRPr>
                    </a:p>
                  </a:txBody>
                  <a:tcPr marL="65503" marR="65503" marT="9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438508"/>
                  </a:ext>
                </a:extLst>
              </a:tr>
            </a:tbl>
          </a:graphicData>
        </a:graphic>
      </p:graphicFrame>
      <p:sp>
        <p:nvSpPr>
          <p:cNvPr id="5" name="TextBox 4">
            <a:extLst>
              <a:ext uri="{FF2B5EF4-FFF2-40B4-BE49-F238E27FC236}">
                <a16:creationId xmlns:a16="http://schemas.microsoft.com/office/drawing/2014/main" id="{A8F6EBAF-491B-4474-AF52-7B1289C36AA0}"/>
              </a:ext>
            </a:extLst>
          </p:cNvPr>
          <p:cNvSpPr txBox="1"/>
          <p:nvPr/>
        </p:nvSpPr>
        <p:spPr>
          <a:xfrm>
            <a:off x="299102" y="264920"/>
            <a:ext cx="11072283" cy="538609"/>
          </a:xfrm>
          <a:prstGeom prst="rect">
            <a:avLst/>
          </a:prstGeom>
          <a:noFill/>
        </p:spPr>
        <p:txBody>
          <a:bodyPr wrap="square" rtlCol="0">
            <a:spAutoFit/>
          </a:bodyPr>
          <a:lstStyle/>
          <a:p>
            <a:r>
              <a:rPr lang="en-GB" sz="2900" dirty="0">
                <a:solidFill>
                  <a:srgbClr val="002060"/>
                </a:solidFill>
              </a:rPr>
              <a:t>The Law: Observations </a:t>
            </a:r>
            <a:r>
              <a:rPr lang="en-GB" sz="1600" dirty="0">
                <a:solidFill>
                  <a:srgbClr val="002060"/>
                </a:solidFill>
              </a:rPr>
              <a:t>(Part 1) </a:t>
            </a:r>
            <a:r>
              <a:rPr lang="en-GB" sz="2900" dirty="0">
                <a:solidFill>
                  <a:srgbClr val="002060"/>
                </a:solidFill>
              </a:rPr>
              <a:t>from the book of Exodus to Kings</a:t>
            </a:r>
          </a:p>
        </p:txBody>
      </p:sp>
    </p:spTree>
    <p:extLst>
      <p:ext uri="{BB962C8B-B14F-4D97-AF65-F5344CB8AC3E}">
        <p14:creationId xmlns:p14="http://schemas.microsoft.com/office/powerpoint/2010/main" val="396774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E632B-C87F-4D53-8CD4-32FCB716C269}"/>
              </a:ext>
            </a:extLst>
          </p:cNvPr>
          <p:cNvSpPr txBox="1"/>
          <p:nvPr/>
        </p:nvSpPr>
        <p:spPr>
          <a:xfrm>
            <a:off x="225188" y="293427"/>
            <a:ext cx="10542896" cy="369332"/>
          </a:xfrm>
          <a:prstGeom prst="rect">
            <a:avLst/>
          </a:prstGeom>
          <a:noFill/>
        </p:spPr>
        <p:txBody>
          <a:bodyPr wrap="square" rtlCol="0">
            <a:spAutoFit/>
          </a:bodyPr>
          <a:lstStyle/>
          <a:p>
            <a:r>
              <a:rPr lang="en-GB" b="1" dirty="0">
                <a:latin typeface="Comic Sans MS" panose="030F0702030302020204" pitchFamily="66" charset="0"/>
              </a:rPr>
              <a:t>Fifth Dispensation  </a:t>
            </a:r>
            <a:r>
              <a:rPr lang="en-GB" dirty="0">
                <a:latin typeface="Comic Sans MS" panose="030F0702030302020204" pitchFamily="66" charset="0"/>
              </a:rPr>
              <a:t>The Law of Moses (Moshe </a:t>
            </a:r>
            <a:r>
              <a:rPr lang="en-GB" dirty="0" err="1">
                <a:latin typeface="Comic Sans MS" panose="030F0702030302020204" pitchFamily="66" charset="0"/>
              </a:rPr>
              <a:t>Rabbenu</a:t>
            </a:r>
            <a:r>
              <a:rPr lang="en-GB" dirty="0">
                <a:latin typeface="Comic Sans MS" panose="030F0702030302020204" pitchFamily="66" charset="0"/>
              </a:rPr>
              <a:t>  -Moses our teacher) the Torah -  </a:t>
            </a:r>
          </a:p>
        </p:txBody>
      </p:sp>
      <p:sp>
        <p:nvSpPr>
          <p:cNvPr id="3" name="Flowchart: Connector 2">
            <a:extLst>
              <a:ext uri="{FF2B5EF4-FFF2-40B4-BE49-F238E27FC236}">
                <a16:creationId xmlns:a16="http://schemas.microsoft.com/office/drawing/2014/main" id="{234B7F33-7C1B-4233-A023-ABED98E3A594}"/>
              </a:ext>
            </a:extLst>
          </p:cNvPr>
          <p:cNvSpPr/>
          <p:nvPr/>
        </p:nvSpPr>
        <p:spPr>
          <a:xfrm>
            <a:off x="32745" y="1878790"/>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Moses</a:t>
            </a:r>
          </a:p>
        </p:txBody>
      </p:sp>
      <p:sp>
        <p:nvSpPr>
          <p:cNvPr id="4" name="Arrow: Curved Right 3">
            <a:extLst>
              <a:ext uri="{FF2B5EF4-FFF2-40B4-BE49-F238E27FC236}">
                <a16:creationId xmlns:a16="http://schemas.microsoft.com/office/drawing/2014/main" id="{CA14586D-9166-4B76-A1AB-DFBB6E4974B2}"/>
              </a:ext>
            </a:extLst>
          </p:cNvPr>
          <p:cNvSpPr/>
          <p:nvPr/>
        </p:nvSpPr>
        <p:spPr>
          <a:xfrm rot="19834262">
            <a:off x="1437695" y="5113806"/>
            <a:ext cx="822324"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Curved Down 4">
            <a:extLst>
              <a:ext uri="{FF2B5EF4-FFF2-40B4-BE49-F238E27FC236}">
                <a16:creationId xmlns:a16="http://schemas.microsoft.com/office/drawing/2014/main" id="{8EB54E37-7BDE-4C57-A64E-6E8B752B9BA5}"/>
              </a:ext>
            </a:extLst>
          </p:cNvPr>
          <p:cNvSpPr/>
          <p:nvPr/>
        </p:nvSpPr>
        <p:spPr>
          <a:xfrm rot="2388977">
            <a:off x="4409876" y="2280463"/>
            <a:ext cx="1386897" cy="2074459"/>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urved Right 5">
            <a:extLst>
              <a:ext uri="{FF2B5EF4-FFF2-40B4-BE49-F238E27FC236}">
                <a16:creationId xmlns:a16="http://schemas.microsoft.com/office/drawing/2014/main" id="{39FD7621-60D7-46E3-9F35-DE04B2281D2D}"/>
              </a:ext>
            </a:extLst>
          </p:cNvPr>
          <p:cNvSpPr/>
          <p:nvPr/>
        </p:nvSpPr>
        <p:spPr>
          <a:xfrm rot="19834262">
            <a:off x="3572777" y="5122462"/>
            <a:ext cx="817512" cy="173208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Minus Sign 6">
            <a:extLst>
              <a:ext uri="{FF2B5EF4-FFF2-40B4-BE49-F238E27FC236}">
                <a16:creationId xmlns:a16="http://schemas.microsoft.com/office/drawing/2014/main" id="{4D43205F-C56C-4404-AB77-6FE448E3DF2C}"/>
              </a:ext>
            </a:extLst>
          </p:cNvPr>
          <p:cNvSpPr/>
          <p:nvPr/>
        </p:nvSpPr>
        <p:spPr>
          <a:xfrm rot="4182894">
            <a:off x="-92641" y="3501091"/>
            <a:ext cx="3092274"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BB0BD96-2282-4028-BAC7-D8E0CEE8CFA3}"/>
              </a:ext>
            </a:extLst>
          </p:cNvPr>
          <p:cNvSpPr txBox="1"/>
          <p:nvPr/>
        </p:nvSpPr>
        <p:spPr>
          <a:xfrm>
            <a:off x="1551327" y="2810581"/>
            <a:ext cx="1443204" cy="1815882"/>
          </a:xfrm>
          <a:prstGeom prst="rect">
            <a:avLst/>
          </a:prstGeom>
          <a:noFill/>
        </p:spPr>
        <p:txBody>
          <a:bodyPr wrap="square" rtlCol="0">
            <a:spAutoFit/>
          </a:bodyPr>
          <a:lstStyle/>
          <a:p>
            <a:r>
              <a:rPr lang="en-GB" sz="1600" dirty="0">
                <a:latin typeface="Comic Sans MS" panose="030F0702030302020204" pitchFamily="66" charset="0"/>
              </a:rPr>
              <a:t>Red Sea</a:t>
            </a:r>
          </a:p>
          <a:p>
            <a:r>
              <a:rPr lang="en-GB" sz="1600" dirty="0">
                <a:latin typeface="Comic Sans MS" panose="030F0702030302020204" pitchFamily="66" charset="0"/>
              </a:rPr>
              <a:t>                 </a:t>
            </a:r>
          </a:p>
          <a:p>
            <a:r>
              <a:rPr lang="en-GB" sz="1600" dirty="0">
                <a:latin typeface="Comic Sans MS" panose="030F0702030302020204" pitchFamily="66" charset="0"/>
              </a:rPr>
              <a:t>Marah</a:t>
            </a:r>
          </a:p>
          <a:p>
            <a:endParaRPr lang="en-GB" sz="1600" dirty="0">
              <a:latin typeface="Comic Sans MS" panose="030F0702030302020204" pitchFamily="66" charset="0"/>
            </a:endParaRPr>
          </a:p>
          <a:p>
            <a:r>
              <a:rPr lang="en-GB" sz="1600" dirty="0">
                <a:latin typeface="Comic Sans MS" panose="030F0702030302020204" pitchFamily="66" charset="0"/>
              </a:rPr>
              <a:t>   </a:t>
            </a:r>
            <a:r>
              <a:rPr lang="en-GB" sz="1600" dirty="0" err="1">
                <a:latin typeface="Comic Sans MS" panose="030F0702030302020204" pitchFamily="66" charset="0"/>
              </a:rPr>
              <a:t>Elim</a:t>
            </a:r>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     </a:t>
            </a:r>
            <a:r>
              <a:rPr lang="en-GB" sz="1600" dirty="0" err="1">
                <a:latin typeface="Comic Sans MS" panose="030F0702030302020204" pitchFamily="66" charset="0"/>
              </a:rPr>
              <a:t>Rephilim</a:t>
            </a:r>
            <a:endParaRPr lang="en-GB" sz="1600" dirty="0">
              <a:latin typeface="Comic Sans MS" panose="030F0702030302020204" pitchFamily="66" charset="0"/>
            </a:endParaRPr>
          </a:p>
        </p:txBody>
      </p:sp>
      <p:pic>
        <p:nvPicPr>
          <p:cNvPr id="3074" name="Picture 2" descr="Parashat Behar 5774, 2014: &quot;What Did Moshe Receive at Mount Sinai ...">
            <a:extLst>
              <a:ext uri="{FF2B5EF4-FFF2-40B4-BE49-F238E27FC236}">
                <a16:creationId xmlns:a16="http://schemas.microsoft.com/office/drawing/2014/main" id="{9F7517D2-BEA7-4F03-A56F-D38E6A873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87" y="5434854"/>
            <a:ext cx="1569897" cy="1310399"/>
          </a:xfrm>
          <a:prstGeom prst="rect">
            <a:avLst/>
          </a:prstGeom>
          <a:noFill/>
          <a:extLst>
            <a:ext uri="{909E8E84-426E-40DD-AFC4-6F175D3DCCD1}">
              <a14:hiddenFill xmlns:a14="http://schemas.microsoft.com/office/drawing/2010/main">
                <a:solidFill>
                  <a:srgbClr val="FFFFFF"/>
                </a:solidFill>
              </a14:hiddenFill>
            </a:ext>
          </a:extLst>
        </p:spPr>
      </p:pic>
      <p:sp>
        <p:nvSpPr>
          <p:cNvPr id="11" name="Minus Sign 10">
            <a:extLst>
              <a:ext uri="{FF2B5EF4-FFF2-40B4-BE49-F238E27FC236}">
                <a16:creationId xmlns:a16="http://schemas.microsoft.com/office/drawing/2014/main" id="{9FBE8ADD-3F42-4379-B72A-EFB92E80CBF2}"/>
              </a:ext>
            </a:extLst>
          </p:cNvPr>
          <p:cNvSpPr/>
          <p:nvPr/>
        </p:nvSpPr>
        <p:spPr>
          <a:xfrm rot="7721253">
            <a:off x="1674346" y="3803673"/>
            <a:ext cx="3689875" cy="126337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CBA714-FCF8-4B84-ACDA-C428CC290E76}"/>
              </a:ext>
            </a:extLst>
          </p:cNvPr>
          <p:cNvSpPr txBox="1"/>
          <p:nvPr/>
        </p:nvSpPr>
        <p:spPr>
          <a:xfrm>
            <a:off x="2319715" y="6349498"/>
            <a:ext cx="772002" cy="369332"/>
          </a:xfrm>
          <a:prstGeom prst="rect">
            <a:avLst/>
          </a:prstGeom>
          <a:noFill/>
        </p:spPr>
        <p:txBody>
          <a:bodyPr wrap="square" rtlCol="0">
            <a:spAutoFit/>
          </a:bodyPr>
          <a:lstStyle/>
          <a:p>
            <a:r>
              <a:rPr lang="en-GB" dirty="0">
                <a:solidFill>
                  <a:schemeClr val="bg1"/>
                </a:solidFill>
              </a:rPr>
              <a:t>Sinai</a:t>
            </a:r>
          </a:p>
        </p:txBody>
      </p:sp>
      <p:sp>
        <p:nvSpPr>
          <p:cNvPr id="12" name="TextBox 11">
            <a:extLst>
              <a:ext uri="{FF2B5EF4-FFF2-40B4-BE49-F238E27FC236}">
                <a16:creationId xmlns:a16="http://schemas.microsoft.com/office/drawing/2014/main" id="{3EA6208B-1063-4CDE-908F-6B0FE8A63D76}"/>
              </a:ext>
            </a:extLst>
          </p:cNvPr>
          <p:cNvSpPr txBox="1"/>
          <p:nvPr/>
        </p:nvSpPr>
        <p:spPr>
          <a:xfrm>
            <a:off x="2912450" y="2702257"/>
            <a:ext cx="1662836" cy="584775"/>
          </a:xfrm>
          <a:prstGeom prst="rect">
            <a:avLst/>
          </a:prstGeom>
          <a:noFill/>
        </p:spPr>
        <p:txBody>
          <a:bodyPr wrap="square" rtlCol="0">
            <a:spAutoFit/>
          </a:bodyPr>
          <a:lstStyle/>
          <a:p>
            <a:r>
              <a:rPr lang="en-GB" sz="1600" dirty="0" err="1">
                <a:latin typeface="Comic Sans MS" panose="030F0702030302020204" pitchFamily="66" charset="0"/>
              </a:rPr>
              <a:t>KadeshBarnea</a:t>
            </a:r>
            <a:endParaRPr lang="en-GB" sz="1600" dirty="0">
              <a:latin typeface="Comic Sans MS" panose="030F0702030302020204" pitchFamily="66" charset="0"/>
            </a:endParaRPr>
          </a:p>
          <a:p>
            <a:r>
              <a:rPr lang="en-GB" sz="1600" dirty="0">
                <a:latin typeface="Comic Sans MS" panose="030F0702030302020204" pitchFamily="66" charset="0"/>
              </a:rPr>
              <a:t> </a:t>
            </a:r>
            <a:r>
              <a:rPr lang="en-GB" sz="1600" dirty="0" err="1">
                <a:latin typeface="Comic Sans MS" panose="030F0702030302020204" pitchFamily="66" charset="0"/>
              </a:rPr>
              <a:t>Num</a:t>
            </a:r>
            <a:r>
              <a:rPr lang="en-GB" sz="1600" dirty="0">
                <a:latin typeface="Comic Sans MS" panose="030F0702030302020204" pitchFamily="66" charset="0"/>
              </a:rPr>
              <a:t> Ch13-14</a:t>
            </a:r>
          </a:p>
        </p:txBody>
      </p:sp>
      <p:sp>
        <p:nvSpPr>
          <p:cNvPr id="13" name="TextBox 12">
            <a:extLst>
              <a:ext uri="{FF2B5EF4-FFF2-40B4-BE49-F238E27FC236}">
                <a16:creationId xmlns:a16="http://schemas.microsoft.com/office/drawing/2014/main" id="{0729AAFA-9BD8-4FA4-AA4D-055A2C8ADD06}"/>
              </a:ext>
            </a:extLst>
          </p:cNvPr>
          <p:cNvSpPr txBox="1"/>
          <p:nvPr/>
        </p:nvSpPr>
        <p:spPr>
          <a:xfrm>
            <a:off x="3787254" y="4237490"/>
            <a:ext cx="2136799" cy="523220"/>
          </a:xfrm>
          <a:prstGeom prst="rect">
            <a:avLst/>
          </a:prstGeom>
          <a:noFill/>
        </p:spPr>
        <p:txBody>
          <a:bodyPr wrap="square" rtlCol="0">
            <a:spAutoFit/>
          </a:bodyPr>
          <a:lstStyle/>
          <a:p>
            <a:r>
              <a:rPr lang="en-GB" sz="1400" dirty="0">
                <a:latin typeface="Comic Sans MS" panose="030F0702030302020204" pitchFamily="66" charset="0"/>
              </a:rPr>
              <a:t>40 years of the </a:t>
            </a:r>
          </a:p>
          <a:p>
            <a:r>
              <a:rPr lang="en-GB" sz="1400" dirty="0">
                <a:latin typeface="Comic Sans MS" panose="030F0702030302020204" pitchFamily="66" charset="0"/>
              </a:rPr>
              <a:t>wilderness&amp; miracles</a:t>
            </a:r>
          </a:p>
        </p:txBody>
      </p:sp>
      <p:pic>
        <p:nvPicPr>
          <p:cNvPr id="3076" name="Picture 4" descr="E26-1: The operation of the Tabernacle teaches us to ACCEPT and ...">
            <a:extLst>
              <a:ext uri="{FF2B5EF4-FFF2-40B4-BE49-F238E27FC236}">
                <a16:creationId xmlns:a16="http://schemas.microsoft.com/office/drawing/2014/main" id="{F5FA8BA2-5B6E-49B1-9A7C-61DD1623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92" y="4700177"/>
            <a:ext cx="1789825" cy="1609725"/>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Connector 15">
            <a:extLst>
              <a:ext uri="{FF2B5EF4-FFF2-40B4-BE49-F238E27FC236}">
                <a16:creationId xmlns:a16="http://schemas.microsoft.com/office/drawing/2014/main" id="{DB600977-B5F4-4DE5-848E-60B7E144BB93}"/>
              </a:ext>
            </a:extLst>
          </p:cNvPr>
          <p:cNvSpPr/>
          <p:nvPr/>
        </p:nvSpPr>
        <p:spPr>
          <a:xfrm>
            <a:off x="5644099" y="977966"/>
            <a:ext cx="1469551" cy="1086736"/>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Joshua</a:t>
            </a:r>
          </a:p>
        </p:txBody>
      </p:sp>
      <p:sp>
        <p:nvSpPr>
          <p:cNvPr id="17" name="Flowchart: Connector 16">
            <a:extLst>
              <a:ext uri="{FF2B5EF4-FFF2-40B4-BE49-F238E27FC236}">
                <a16:creationId xmlns:a16="http://schemas.microsoft.com/office/drawing/2014/main" id="{96F232B3-7F8E-4FFC-A8C5-57DF930FD2CE}"/>
              </a:ext>
            </a:extLst>
          </p:cNvPr>
          <p:cNvSpPr/>
          <p:nvPr/>
        </p:nvSpPr>
        <p:spPr>
          <a:xfrm>
            <a:off x="7034906" y="2061587"/>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Judges</a:t>
            </a:r>
          </a:p>
        </p:txBody>
      </p:sp>
      <p:sp>
        <p:nvSpPr>
          <p:cNvPr id="18" name="Flowchart: Connector 17">
            <a:extLst>
              <a:ext uri="{FF2B5EF4-FFF2-40B4-BE49-F238E27FC236}">
                <a16:creationId xmlns:a16="http://schemas.microsoft.com/office/drawing/2014/main" id="{7C9A9F53-086A-47C4-B947-115A4D8124AF}"/>
              </a:ext>
            </a:extLst>
          </p:cNvPr>
          <p:cNvSpPr/>
          <p:nvPr/>
        </p:nvSpPr>
        <p:spPr>
          <a:xfrm>
            <a:off x="8224263" y="3170636"/>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Saul </a:t>
            </a:r>
          </a:p>
          <a:p>
            <a:pPr algn="ctr"/>
            <a:r>
              <a:rPr lang="en-GB" dirty="0"/>
              <a:t>(1</a:t>
            </a:r>
            <a:r>
              <a:rPr lang="en-GB" baseline="30000" dirty="0"/>
              <a:t>st</a:t>
            </a:r>
            <a:r>
              <a:rPr lang="en-GB" dirty="0"/>
              <a:t> King)</a:t>
            </a:r>
          </a:p>
        </p:txBody>
      </p:sp>
      <p:sp>
        <p:nvSpPr>
          <p:cNvPr id="19" name="Flowchart: Connector 18">
            <a:extLst>
              <a:ext uri="{FF2B5EF4-FFF2-40B4-BE49-F238E27FC236}">
                <a16:creationId xmlns:a16="http://schemas.microsoft.com/office/drawing/2014/main" id="{963E1CB9-6319-4A86-85D9-592F7E7AD097}"/>
              </a:ext>
            </a:extLst>
          </p:cNvPr>
          <p:cNvSpPr/>
          <p:nvPr/>
        </p:nvSpPr>
        <p:spPr>
          <a:xfrm>
            <a:off x="9370675" y="4237490"/>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David</a:t>
            </a:r>
          </a:p>
        </p:txBody>
      </p:sp>
      <p:sp>
        <p:nvSpPr>
          <p:cNvPr id="20" name="Flowchart: Connector 19">
            <a:extLst>
              <a:ext uri="{FF2B5EF4-FFF2-40B4-BE49-F238E27FC236}">
                <a16:creationId xmlns:a16="http://schemas.microsoft.com/office/drawing/2014/main" id="{35276862-E0F6-4DFD-8686-CAB0C1B9F8F0}"/>
              </a:ext>
            </a:extLst>
          </p:cNvPr>
          <p:cNvSpPr/>
          <p:nvPr/>
        </p:nvSpPr>
        <p:spPr>
          <a:xfrm>
            <a:off x="10602262" y="5529214"/>
            <a:ext cx="1469551"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Solomon</a:t>
            </a:r>
          </a:p>
        </p:txBody>
      </p:sp>
      <p:pic>
        <p:nvPicPr>
          <p:cNvPr id="3078" name="Picture 6" descr="Moses' Death, Moses' Life (Vezot Habracha 5775) - Rabbi Sacks">
            <a:extLst>
              <a:ext uri="{FF2B5EF4-FFF2-40B4-BE49-F238E27FC236}">
                <a16:creationId xmlns:a16="http://schemas.microsoft.com/office/drawing/2014/main" id="{0170FADA-D2F4-4E5A-9420-EAFE789B8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869" y="3448794"/>
            <a:ext cx="1370781" cy="1149553"/>
          </a:xfrm>
          <a:prstGeom prst="rect">
            <a:avLst/>
          </a:prstGeom>
          <a:noFill/>
          <a:extLst>
            <a:ext uri="{909E8E84-426E-40DD-AFC4-6F175D3DCCD1}">
              <a14:hiddenFill xmlns:a14="http://schemas.microsoft.com/office/drawing/2010/main">
                <a:solidFill>
                  <a:srgbClr val="FFFFFF"/>
                </a:solidFill>
              </a14:hiddenFill>
            </a:ext>
          </a:extLst>
        </p:spPr>
      </p:pic>
      <p:sp>
        <p:nvSpPr>
          <p:cNvPr id="22" name="Minus Sign 21">
            <a:extLst>
              <a:ext uri="{FF2B5EF4-FFF2-40B4-BE49-F238E27FC236}">
                <a16:creationId xmlns:a16="http://schemas.microsoft.com/office/drawing/2014/main" id="{BABE8D8F-42D3-4D50-ABCD-221E3CFA178D}"/>
              </a:ext>
            </a:extLst>
          </p:cNvPr>
          <p:cNvSpPr/>
          <p:nvPr/>
        </p:nvSpPr>
        <p:spPr>
          <a:xfrm rot="5400000">
            <a:off x="5529988" y="2179453"/>
            <a:ext cx="1778808"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3BA67F8-017F-4C49-8A93-3625B4959598}"/>
              </a:ext>
            </a:extLst>
          </p:cNvPr>
          <p:cNvSpPr txBox="1"/>
          <p:nvPr/>
        </p:nvSpPr>
        <p:spPr>
          <a:xfrm>
            <a:off x="7113650" y="1237117"/>
            <a:ext cx="2364719" cy="830997"/>
          </a:xfrm>
          <a:prstGeom prst="rect">
            <a:avLst/>
          </a:prstGeom>
          <a:noFill/>
        </p:spPr>
        <p:txBody>
          <a:bodyPr wrap="square" rtlCol="0">
            <a:spAutoFit/>
          </a:bodyPr>
          <a:lstStyle/>
          <a:p>
            <a:r>
              <a:rPr lang="en-GB" sz="1600" dirty="0">
                <a:latin typeface="Comic Sans MS" panose="030F0702030302020204" pitchFamily="66" charset="0"/>
              </a:rPr>
              <a:t>Jordan then Jericho Joshua Ch 1-2</a:t>
            </a:r>
          </a:p>
          <a:p>
            <a:r>
              <a:rPr lang="en-GB" sz="1600" dirty="0">
                <a:latin typeface="Comic Sans MS" panose="030F0702030302020204" pitchFamily="66" charset="0"/>
              </a:rPr>
              <a:t> </a:t>
            </a:r>
          </a:p>
        </p:txBody>
      </p:sp>
      <p:sp>
        <p:nvSpPr>
          <p:cNvPr id="15" name="TextBox 14">
            <a:extLst>
              <a:ext uri="{FF2B5EF4-FFF2-40B4-BE49-F238E27FC236}">
                <a16:creationId xmlns:a16="http://schemas.microsoft.com/office/drawing/2014/main" id="{1ACE1EC3-86D7-40BB-93F2-775CE9B02320}"/>
              </a:ext>
            </a:extLst>
          </p:cNvPr>
          <p:cNvSpPr txBox="1"/>
          <p:nvPr/>
        </p:nvSpPr>
        <p:spPr>
          <a:xfrm>
            <a:off x="5872847" y="4598347"/>
            <a:ext cx="1789825" cy="584775"/>
          </a:xfrm>
          <a:prstGeom prst="rect">
            <a:avLst/>
          </a:prstGeom>
          <a:noFill/>
        </p:spPr>
        <p:txBody>
          <a:bodyPr wrap="square" rtlCol="0">
            <a:spAutoFit/>
          </a:bodyPr>
          <a:lstStyle/>
          <a:p>
            <a:r>
              <a:rPr lang="en-GB" sz="1600" dirty="0"/>
              <a:t>Death of Moses </a:t>
            </a:r>
            <a:r>
              <a:rPr lang="en-GB" sz="1600" dirty="0" err="1"/>
              <a:t>Deut</a:t>
            </a:r>
            <a:r>
              <a:rPr lang="en-GB" sz="1600" dirty="0"/>
              <a:t> 34</a:t>
            </a:r>
          </a:p>
        </p:txBody>
      </p:sp>
      <p:sp>
        <p:nvSpPr>
          <p:cNvPr id="24" name="TextBox 23">
            <a:extLst>
              <a:ext uri="{FF2B5EF4-FFF2-40B4-BE49-F238E27FC236}">
                <a16:creationId xmlns:a16="http://schemas.microsoft.com/office/drawing/2014/main" id="{87B0448B-5C90-4768-95DD-160CBFD32A09}"/>
              </a:ext>
            </a:extLst>
          </p:cNvPr>
          <p:cNvSpPr txBox="1"/>
          <p:nvPr/>
        </p:nvSpPr>
        <p:spPr>
          <a:xfrm>
            <a:off x="8860536" y="2671479"/>
            <a:ext cx="2364719" cy="338554"/>
          </a:xfrm>
          <a:prstGeom prst="rect">
            <a:avLst/>
          </a:prstGeom>
          <a:noFill/>
        </p:spPr>
        <p:txBody>
          <a:bodyPr wrap="square" rtlCol="0">
            <a:spAutoFit/>
          </a:bodyPr>
          <a:lstStyle/>
          <a:p>
            <a:r>
              <a:rPr lang="en-GB" sz="1600" dirty="0">
                <a:latin typeface="Comic Sans MS" panose="030F0702030302020204" pitchFamily="66" charset="0"/>
              </a:rPr>
              <a:t>Israel demands a King</a:t>
            </a:r>
          </a:p>
        </p:txBody>
      </p:sp>
      <p:sp>
        <p:nvSpPr>
          <p:cNvPr id="30" name="Arrow: Right 29">
            <a:extLst>
              <a:ext uri="{FF2B5EF4-FFF2-40B4-BE49-F238E27FC236}">
                <a16:creationId xmlns:a16="http://schemas.microsoft.com/office/drawing/2014/main" id="{0F2F5B01-1087-4E80-A8BA-EFA1BB92D03D}"/>
              </a:ext>
            </a:extLst>
          </p:cNvPr>
          <p:cNvSpPr/>
          <p:nvPr/>
        </p:nvSpPr>
        <p:spPr>
          <a:xfrm>
            <a:off x="120187" y="652341"/>
            <a:ext cx="4360537" cy="10241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Gen 10: 15 -20 Jebusite, Amorite, </a:t>
            </a:r>
            <a:r>
              <a:rPr lang="en-GB" dirty="0" err="1">
                <a:latin typeface="Comic Sans MS" panose="030F0702030302020204" pitchFamily="66" charset="0"/>
              </a:rPr>
              <a:t>Girgasite</a:t>
            </a:r>
            <a:r>
              <a:rPr lang="en-GB" dirty="0">
                <a:latin typeface="Comic Sans MS" panose="030F0702030302020204" pitchFamily="66" charset="0"/>
              </a:rPr>
              <a:t>, Hivite</a:t>
            </a:r>
          </a:p>
        </p:txBody>
      </p:sp>
      <p:sp>
        <p:nvSpPr>
          <p:cNvPr id="26" name="TextBox 25">
            <a:extLst>
              <a:ext uri="{FF2B5EF4-FFF2-40B4-BE49-F238E27FC236}">
                <a16:creationId xmlns:a16="http://schemas.microsoft.com/office/drawing/2014/main" id="{58E64451-9DA1-4D22-8CE2-C1B7AC29E426}"/>
              </a:ext>
            </a:extLst>
          </p:cNvPr>
          <p:cNvSpPr txBox="1"/>
          <p:nvPr/>
        </p:nvSpPr>
        <p:spPr>
          <a:xfrm>
            <a:off x="5266944" y="652342"/>
            <a:ext cx="6804869" cy="369332"/>
          </a:xfrm>
          <a:prstGeom prst="rect">
            <a:avLst/>
          </a:prstGeom>
          <a:noFill/>
        </p:spPr>
        <p:txBody>
          <a:bodyPr wrap="square" rtlCol="0">
            <a:spAutoFit/>
          </a:bodyPr>
          <a:lstStyle/>
          <a:p>
            <a:r>
              <a:rPr lang="en-GB" b="1" dirty="0">
                <a:latin typeface="Comic Sans MS" panose="030F0702030302020204" pitchFamily="66" charset="0"/>
              </a:rPr>
              <a:t>The invasion – conquest &amp; Division of Canna</a:t>
            </a:r>
          </a:p>
        </p:txBody>
      </p:sp>
      <p:sp>
        <p:nvSpPr>
          <p:cNvPr id="32" name="Minus Sign 31">
            <a:extLst>
              <a:ext uri="{FF2B5EF4-FFF2-40B4-BE49-F238E27FC236}">
                <a16:creationId xmlns:a16="http://schemas.microsoft.com/office/drawing/2014/main" id="{84140EE0-C423-4F50-8A1B-4D7AB286FCEC}"/>
              </a:ext>
            </a:extLst>
          </p:cNvPr>
          <p:cNvSpPr/>
          <p:nvPr/>
        </p:nvSpPr>
        <p:spPr>
          <a:xfrm rot="2741013">
            <a:off x="6797260" y="1419522"/>
            <a:ext cx="681117"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inus Sign 32">
            <a:extLst>
              <a:ext uri="{FF2B5EF4-FFF2-40B4-BE49-F238E27FC236}">
                <a16:creationId xmlns:a16="http://schemas.microsoft.com/office/drawing/2014/main" id="{6DE69EFD-5DD8-4FEB-B89B-A594A9629253}"/>
              </a:ext>
            </a:extLst>
          </p:cNvPr>
          <p:cNvSpPr/>
          <p:nvPr/>
        </p:nvSpPr>
        <p:spPr>
          <a:xfrm rot="2741013">
            <a:off x="8148841" y="2622472"/>
            <a:ext cx="457965"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inus Sign 33">
            <a:extLst>
              <a:ext uri="{FF2B5EF4-FFF2-40B4-BE49-F238E27FC236}">
                <a16:creationId xmlns:a16="http://schemas.microsoft.com/office/drawing/2014/main" id="{CD375825-A541-499B-8864-B953572E9F89}"/>
              </a:ext>
            </a:extLst>
          </p:cNvPr>
          <p:cNvSpPr/>
          <p:nvPr/>
        </p:nvSpPr>
        <p:spPr>
          <a:xfrm rot="2741013">
            <a:off x="9326824" y="3716573"/>
            <a:ext cx="410837"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inus Sign 34">
            <a:extLst>
              <a:ext uri="{FF2B5EF4-FFF2-40B4-BE49-F238E27FC236}">
                <a16:creationId xmlns:a16="http://schemas.microsoft.com/office/drawing/2014/main" id="{8D658908-D2ED-4191-9FB5-2BE1FCE2E033}"/>
              </a:ext>
            </a:extLst>
          </p:cNvPr>
          <p:cNvSpPr/>
          <p:nvPr/>
        </p:nvSpPr>
        <p:spPr>
          <a:xfrm rot="2885743">
            <a:off x="10375903" y="4832819"/>
            <a:ext cx="638155" cy="129261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Minus Sign 35">
            <a:extLst>
              <a:ext uri="{FF2B5EF4-FFF2-40B4-BE49-F238E27FC236}">
                <a16:creationId xmlns:a16="http://schemas.microsoft.com/office/drawing/2014/main" id="{7CDBBA9F-DC8F-43DF-8AB2-FED3E961A0A0}"/>
              </a:ext>
            </a:extLst>
          </p:cNvPr>
          <p:cNvSpPr/>
          <p:nvPr/>
        </p:nvSpPr>
        <p:spPr>
          <a:xfrm rot="6907179">
            <a:off x="-12617" y="2650668"/>
            <a:ext cx="641969" cy="108233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CCF3926-9FBE-4E10-B045-EAA55DACBC3A}"/>
              </a:ext>
            </a:extLst>
          </p:cNvPr>
          <p:cNvSpPr txBox="1"/>
          <p:nvPr/>
        </p:nvSpPr>
        <p:spPr>
          <a:xfrm>
            <a:off x="32745" y="3448794"/>
            <a:ext cx="901870" cy="584775"/>
          </a:xfrm>
          <a:prstGeom prst="rect">
            <a:avLst/>
          </a:prstGeom>
          <a:noFill/>
        </p:spPr>
        <p:txBody>
          <a:bodyPr wrap="square" rtlCol="0">
            <a:spAutoFit/>
          </a:bodyPr>
          <a:lstStyle/>
          <a:p>
            <a:r>
              <a:rPr lang="en-GB" sz="1600" dirty="0">
                <a:latin typeface="Comic Sans MS" panose="030F0702030302020204" pitchFamily="66" charset="0"/>
              </a:rPr>
              <a:t>Burning bush</a:t>
            </a:r>
          </a:p>
        </p:txBody>
      </p:sp>
      <p:pic>
        <p:nvPicPr>
          <p:cNvPr id="3080" name="Picture 8" descr="Moses, a Burning Bush, and Your Calling | Today's Christian Woman">
            <a:extLst>
              <a:ext uri="{FF2B5EF4-FFF2-40B4-BE49-F238E27FC236}">
                <a16:creationId xmlns:a16="http://schemas.microsoft.com/office/drawing/2014/main" id="{EDCDD107-C360-4CCF-B594-6A4A365A0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4" y="3962992"/>
            <a:ext cx="707434" cy="101634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12 Facts About King Solomon's Temple - MasonicFind">
            <a:extLst>
              <a:ext uri="{FF2B5EF4-FFF2-40B4-BE49-F238E27FC236}">
                <a16:creationId xmlns:a16="http://schemas.microsoft.com/office/drawing/2014/main" id="{05FEF776-2EEE-438E-B594-88A3939D8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508" y="5620883"/>
            <a:ext cx="2622754" cy="122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D2437E-879C-4752-BE44-1D00F24A6065}"/>
              </a:ext>
            </a:extLst>
          </p:cNvPr>
          <p:cNvGraphicFramePr>
            <a:graphicFrameLocks noGrp="1"/>
          </p:cNvGraphicFramePr>
          <p:nvPr>
            <p:extLst>
              <p:ext uri="{D42A27DB-BD31-4B8C-83A1-F6EECF244321}">
                <p14:modId xmlns:p14="http://schemas.microsoft.com/office/powerpoint/2010/main" val="862326900"/>
              </p:ext>
            </p:extLst>
          </p:nvPr>
        </p:nvGraphicFramePr>
        <p:xfrm>
          <a:off x="299103" y="878019"/>
          <a:ext cx="9921667" cy="5637558"/>
        </p:xfrm>
        <a:graphic>
          <a:graphicData uri="http://schemas.openxmlformats.org/drawingml/2006/table">
            <a:tbl>
              <a:tblPr firstRow="1" firstCol="1" bandRow="1"/>
              <a:tblGrid>
                <a:gridCol w="9921667">
                  <a:extLst>
                    <a:ext uri="{9D8B030D-6E8A-4147-A177-3AD203B41FA5}">
                      <a16:colId xmlns:a16="http://schemas.microsoft.com/office/drawing/2014/main" val="1459857209"/>
                    </a:ext>
                  </a:extLst>
                </a:gridCol>
              </a:tblGrid>
              <a:tr h="5637558">
                <a:tc>
                  <a:txBody>
                    <a:bodyPr/>
                    <a:lstStyle/>
                    <a:p>
                      <a:pPr algn="l" fontAlgn="t">
                        <a:lnSpc>
                          <a:spcPct val="107000"/>
                        </a:lnSpc>
                        <a:spcBef>
                          <a:spcPts val="0"/>
                        </a:spcBef>
                        <a:spcAft>
                          <a:spcPts val="0"/>
                        </a:spcAft>
                      </a:pPr>
                      <a:endParaRPr lang="en-GB" sz="1700" b="0" i="0" u="none" strike="noStrike" dirty="0">
                        <a:effectLst/>
                        <a:latin typeface="Arial" panose="020B0604020202020204" pitchFamily="34" charset="0"/>
                      </a:endParaRPr>
                    </a:p>
                  </a:txBody>
                  <a:tcPr marL="65503" marR="65503" marT="9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438508"/>
                  </a:ext>
                </a:extLst>
              </a:tr>
            </a:tbl>
          </a:graphicData>
        </a:graphic>
      </p:graphicFrame>
      <p:sp>
        <p:nvSpPr>
          <p:cNvPr id="5" name="TextBox 4">
            <a:extLst>
              <a:ext uri="{FF2B5EF4-FFF2-40B4-BE49-F238E27FC236}">
                <a16:creationId xmlns:a16="http://schemas.microsoft.com/office/drawing/2014/main" id="{A8F6EBAF-491B-4474-AF52-7B1289C36AA0}"/>
              </a:ext>
            </a:extLst>
          </p:cNvPr>
          <p:cNvSpPr txBox="1"/>
          <p:nvPr/>
        </p:nvSpPr>
        <p:spPr>
          <a:xfrm>
            <a:off x="299102" y="264920"/>
            <a:ext cx="9656747" cy="538609"/>
          </a:xfrm>
          <a:prstGeom prst="rect">
            <a:avLst/>
          </a:prstGeom>
          <a:noFill/>
        </p:spPr>
        <p:txBody>
          <a:bodyPr wrap="square" rtlCol="0">
            <a:spAutoFit/>
          </a:bodyPr>
          <a:lstStyle/>
          <a:p>
            <a:r>
              <a:rPr lang="en-GB" sz="2900" dirty="0">
                <a:solidFill>
                  <a:srgbClr val="002060"/>
                </a:solidFill>
              </a:rPr>
              <a:t>The Law: Observations </a:t>
            </a:r>
            <a:r>
              <a:rPr lang="en-GB" sz="1600" dirty="0">
                <a:solidFill>
                  <a:srgbClr val="002060"/>
                </a:solidFill>
              </a:rPr>
              <a:t>(Part 2), </a:t>
            </a:r>
            <a:r>
              <a:rPr lang="en-GB" sz="2900" dirty="0">
                <a:solidFill>
                  <a:srgbClr val="002060"/>
                </a:solidFill>
              </a:rPr>
              <a:t>The book of Kings to Daniel</a:t>
            </a:r>
          </a:p>
        </p:txBody>
      </p:sp>
      <p:graphicFrame>
        <p:nvGraphicFramePr>
          <p:cNvPr id="2" name="Table 2">
            <a:extLst>
              <a:ext uri="{FF2B5EF4-FFF2-40B4-BE49-F238E27FC236}">
                <a16:creationId xmlns:a16="http://schemas.microsoft.com/office/drawing/2014/main" id="{FABCDE39-6234-44E5-8DFC-C9DF7A8F0658}"/>
              </a:ext>
            </a:extLst>
          </p:cNvPr>
          <p:cNvGraphicFramePr>
            <a:graphicFrameLocks noGrp="1"/>
          </p:cNvGraphicFramePr>
          <p:nvPr>
            <p:extLst>
              <p:ext uri="{D42A27DB-BD31-4B8C-83A1-F6EECF244321}">
                <p14:modId xmlns:p14="http://schemas.microsoft.com/office/powerpoint/2010/main" val="451996510"/>
              </p:ext>
            </p:extLst>
          </p:nvPr>
        </p:nvGraphicFramePr>
        <p:xfrm>
          <a:off x="358923" y="948583"/>
          <a:ext cx="9801078" cy="1158240"/>
        </p:xfrm>
        <a:graphic>
          <a:graphicData uri="http://schemas.openxmlformats.org/drawingml/2006/table">
            <a:tbl>
              <a:tblPr firstRow="1" bandRow="1">
                <a:tableStyleId>{5C22544A-7EE6-4342-B048-85BDC9FD1C3A}</a:tableStyleId>
              </a:tblPr>
              <a:tblGrid>
                <a:gridCol w="9801078">
                  <a:extLst>
                    <a:ext uri="{9D8B030D-6E8A-4147-A177-3AD203B41FA5}">
                      <a16:colId xmlns:a16="http://schemas.microsoft.com/office/drawing/2014/main" val="3489129718"/>
                    </a:ext>
                  </a:extLst>
                </a:gridCol>
              </a:tblGrid>
              <a:tr h="533893">
                <a:tc>
                  <a:txBody>
                    <a:bodyPr/>
                    <a:lstStyle/>
                    <a:p>
                      <a:r>
                        <a:rPr lang="en-GB" sz="1600" dirty="0">
                          <a:solidFill>
                            <a:schemeClr val="tx1"/>
                          </a:solidFill>
                          <a:latin typeface="Comic Sans MS" panose="030F0702030302020204" pitchFamily="66" charset="0"/>
                        </a:rPr>
                        <a:t>The Kingdom Divided ( Revolt), Israel and Judah, Captivity and the End of the Kingdoms, The Decree of Cyrus – ( Ezra 1)</a:t>
                      </a:r>
                    </a:p>
                  </a:txBody>
                  <a:tcPr/>
                </a:tc>
                <a:extLst>
                  <a:ext uri="{0D108BD9-81ED-4DB2-BD59-A6C34878D82A}">
                    <a16:rowId xmlns:a16="http://schemas.microsoft.com/office/drawing/2014/main" val="1154928118"/>
                  </a:ext>
                </a:extLst>
              </a:tr>
              <a:tr h="235550">
                <a:tc>
                  <a:txBody>
                    <a:bodyPr/>
                    <a:lstStyle/>
                    <a:p>
                      <a:r>
                        <a:rPr lang="en-GB" sz="1600" dirty="0">
                          <a:latin typeface="Comic Sans MS" panose="030F0702030302020204" pitchFamily="66" charset="0"/>
                        </a:rPr>
                        <a:t>Israel – 1 &amp; 2 Kings, 2 Chron, Judah – 1 &amp; 2 Kings – 2 Chron, Isaiah, Jeremiah.  </a:t>
                      </a:r>
                    </a:p>
                    <a:p>
                      <a:r>
                        <a:rPr lang="en-GB" sz="1600" dirty="0">
                          <a:latin typeface="Comic Sans MS" panose="030F0702030302020204" pitchFamily="66" charset="0"/>
                        </a:rPr>
                        <a:t>The Captivity – Jeremiah – Ezekiel – Daniel </a:t>
                      </a:r>
                    </a:p>
                  </a:txBody>
                  <a:tcPr/>
                </a:tc>
                <a:extLst>
                  <a:ext uri="{0D108BD9-81ED-4DB2-BD59-A6C34878D82A}">
                    <a16:rowId xmlns:a16="http://schemas.microsoft.com/office/drawing/2014/main" val="2688303713"/>
                  </a:ext>
                </a:extLst>
              </a:tr>
            </a:tbl>
          </a:graphicData>
        </a:graphic>
      </p:graphicFrame>
      <p:sp>
        <p:nvSpPr>
          <p:cNvPr id="3" name="TextBox 2">
            <a:extLst>
              <a:ext uri="{FF2B5EF4-FFF2-40B4-BE49-F238E27FC236}">
                <a16:creationId xmlns:a16="http://schemas.microsoft.com/office/drawing/2014/main" id="{3924EC8E-AA46-41BD-9E4C-3B6791E1FAA4}"/>
              </a:ext>
            </a:extLst>
          </p:cNvPr>
          <p:cNvSpPr txBox="1"/>
          <p:nvPr/>
        </p:nvSpPr>
        <p:spPr>
          <a:xfrm>
            <a:off x="299102" y="2106823"/>
            <a:ext cx="10040653" cy="4524315"/>
          </a:xfrm>
          <a:prstGeom prst="rect">
            <a:avLst/>
          </a:prstGeom>
          <a:noFill/>
        </p:spPr>
        <p:txBody>
          <a:bodyPr wrap="square" rtlCol="0">
            <a:spAutoFit/>
          </a:bodyPr>
          <a:lstStyle/>
          <a:p>
            <a:r>
              <a:rPr lang="en-GB" b="1" dirty="0"/>
              <a:t>The whole earth sought Solomon’s wisdom that God had put into his heart.</a:t>
            </a:r>
          </a:p>
          <a:p>
            <a:r>
              <a:rPr lang="en-GB" dirty="0"/>
              <a:t>God anointed him to bare record of Jehovah, the one true God.  He sought divine guidance &amp; wisdom above all else.  He followed the example of other kings, &amp; </a:t>
            </a:r>
            <a:r>
              <a:rPr lang="en-GB" b="1" dirty="0"/>
              <a:t>put burdens on his people</a:t>
            </a:r>
          </a:p>
          <a:p>
            <a:r>
              <a:rPr lang="en-GB" b="1" dirty="0"/>
              <a:t>&amp; had 700 wives &amp; 300 concubines</a:t>
            </a:r>
            <a:r>
              <a:rPr lang="en-GB" dirty="0"/>
              <a:t>.  Following self –indulgence, he suffered revolts. </a:t>
            </a:r>
          </a:p>
          <a:p>
            <a:endParaRPr lang="en-GB" dirty="0"/>
          </a:p>
          <a:p>
            <a:r>
              <a:rPr lang="en-GB" dirty="0"/>
              <a:t>At the coronation of Solomon’s son Rehoboam, the people asked for Solomon burdens to be lightened, </a:t>
            </a:r>
            <a:r>
              <a:rPr lang="en-GB" b="1" dirty="0"/>
              <a:t>Rehoboam instead increased the burden on his people</a:t>
            </a:r>
            <a:r>
              <a:rPr lang="en-GB" dirty="0"/>
              <a:t>, there was another revolt by the people, Rehoboam feared for his life and fled to Jerusalem.  Jeroboam, of the tribe of Ephraim stood forward to lead the people, with the </a:t>
            </a:r>
            <a:r>
              <a:rPr lang="en-GB" b="1" dirty="0"/>
              <a:t>exception of Judah &amp; Benjamin </a:t>
            </a:r>
            <a:r>
              <a:rPr lang="en-GB" dirty="0"/>
              <a:t>and later the Levites.</a:t>
            </a:r>
          </a:p>
          <a:p>
            <a:r>
              <a:rPr lang="en-GB" dirty="0"/>
              <a:t>There was 60 years of warfare, both kingdoms weakened and ended up into captivity. </a:t>
            </a:r>
          </a:p>
          <a:p>
            <a:r>
              <a:rPr lang="en-GB" dirty="0"/>
              <a:t>The </a:t>
            </a:r>
            <a:r>
              <a:rPr lang="en-GB" b="1" dirty="0"/>
              <a:t>Kingdom Israel </a:t>
            </a:r>
            <a:r>
              <a:rPr lang="en-GB" dirty="0"/>
              <a:t>lasted for 250 years and </a:t>
            </a:r>
            <a:r>
              <a:rPr lang="en-GB" b="1" dirty="0"/>
              <a:t>overcome by the Assyrian Empire</a:t>
            </a:r>
            <a:r>
              <a:rPr lang="en-GB" dirty="0"/>
              <a:t>. </a:t>
            </a:r>
          </a:p>
          <a:p>
            <a:r>
              <a:rPr lang="en-GB" dirty="0"/>
              <a:t>The </a:t>
            </a:r>
            <a:r>
              <a:rPr lang="en-GB" b="1" dirty="0"/>
              <a:t>Kingdom of Judah </a:t>
            </a:r>
            <a:r>
              <a:rPr lang="en-GB" dirty="0"/>
              <a:t>lasted another 135 years after the fall of Israel.  Its’ history was marked by </a:t>
            </a:r>
            <a:r>
              <a:rPr lang="en-GB" b="1" dirty="0"/>
              <a:t>various revivals </a:t>
            </a:r>
            <a:r>
              <a:rPr lang="en-GB" dirty="0"/>
              <a:t>which reflected on the spiritual life of certain kings.  Eventually “Judah also did evil in the sight of the Lord”  2 Kings 21: 2-16.  </a:t>
            </a:r>
            <a:r>
              <a:rPr lang="en-GB" b="1" dirty="0"/>
              <a:t>King Nebuchadnezzar took them into captivity &amp; destroy  Solomon's </a:t>
            </a:r>
            <a:r>
              <a:rPr lang="en-GB" b="1" dirty="0" err="1"/>
              <a:t>Temlpe</a:t>
            </a:r>
            <a:r>
              <a:rPr lang="en-GB" b="1" dirty="0"/>
              <a:t>. </a:t>
            </a:r>
          </a:p>
        </p:txBody>
      </p:sp>
    </p:spTree>
    <p:extLst>
      <p:ext uri="{BB962C8B-B14F-4D97-AF65-F5344CB8AC3E}">
        <p14:creationId xmlns:p14="http://schemas.microsoft.com/office/powerpoint/2010/main" val="284222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1F3567F3-D9B1-4286-A0BC-10E132F63269}"/>
              </a:ext>
            </a:extLst>
          </p:cNvPr>
          <p:cNvSpPr/>
          <p:nvPr/>
        </p:nvSpPr>
        <p:spPr>
          <a:xfrm>
            <a:off x="812801" y="4591368"/>
            <a:ext cx="1700798"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Rehoboam</a:t>
            </a:r>
          </a:p>
          <a:p>
            <a:pPr algn="ctr"/>
            <a:r>
              <a:rPr lang="en-GB" dirty="0"/>
              <a:t>1</a:t>
            </a:r>
          </a:p>
        </p:txBody>
      </p:sp>
      <p:sp>
        <p:nvSpPr>
          <p:cNvPr id="3" name="Flowchart: Connector 2">
            <a:extLst>
              <a:ext uri="{FF2B5EF4-FFF2-40B4-BE49-F238E27FC236}">
                <a16:creationId xmlns:a16="http://schemas.microsoft.com/office/drawing/2014/main" id="{F928417A-9658-4C07-97D2-4D66E4A359CF}"/>
              </a:ext>
            </a:extLst>
          </p:cNvPr>
          <p:cNvSpPr/>
          <p:nvPr/>
        </p:nvSpPr>
        <p:spPr>
          <a:xfrm>
            <a:off x="812801" y="929529"/>
            <a:ext cx="1775044"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Jeroboam</a:t>
            </a:r>
          </a:p>
          <a:p>
            <a:pPr algn="ctr"/>
            <a:r>
              <a:rPr lang="en-GB" dirty="0"/>
              <a:t>1</a:t>
            </a:r>
          </a:p>
        </p:txBody>
      </p:sp>
      <p:sp>
        <p:nvSpPr>
          <p:cNvPr id="6" name="Arrow: Curved Down 5">
            <a:extLst>
              <a:ext uri="{FF2B5EF4-FFF2-40B4-BE49-F238E27FC236}">
                <a16:creationId xmlns:a16="http://schemas.microsoft.com/office/drawing/2014/main" id="{291D04F0-0B3F-4647-A8B9-89B6A0BF86C0}"/>
              </a:ext>
            </a:extLst>
          </p:cNvPr>
          <p:cNvSpPr/>
          <p:nvPr/>
        </p:nvSpPr>
        <p:spPr>
          <a:xfrm rot="1946815">
            <a:off x="86864" y="3501930"/>
            <a:ext cx="219857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c 6">
            <a:extLst>
              <a:ext uri="{FF2B5EF4-FFF2-40B4-BE49-F238E27FC236}">
                <a16:creationId xmlns:a16="http://schemas.microsoft.com/office/drawing/2014/main" id="{F6896C0B-29B1-4F06-939C-B28B9317ECB7}"/>
              </a:ext>
            </a:extLst>
          </p:cNvPr>
          <p:cNvSpPr/>
          <p:nvPr/>
        </p:nvSpPr>
        <p:spPr>
          <a:xfrm rot="5888241">
            <a:off x="-350814" y="1253045"/>
            <a:ext cx="1958782" cy="1438018"/>
          </a:xfrm>
          <a:prstGeom prst="arc">
            <a:avLst>
              <a:gd name="adj1" fmla="val 16200000"/>
              <a:gd name="adj2" fmla="val 145183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19CAB2BC-0C5A-4322-9EDB-F4B266814964}"/>
              </a:ext>
            </a:extLst>
          </p:cNvPr>
          <p:cNvCxnSpPr>
            <a:cxnSpLocks/>
            <a:stCxn id="3" idx="6"/>
          </p:cNvCxnSpPr>
          <p:nvPr/>
        </p:nvCxnSpPr>
        <p:spPr>
          <a:xfrm>
            <a:off x="2587845" y="1510697"/>
            <a:ext cx="6993817" cy="0"/>
          </a:xfrm>
          <a:prstGeom prst="line">
            <a:avLst/>
          </a:prstGeom>
        </p:spPr>
        <p:style>
          <a:lnRef idx="3">
            <a:schemeClr val="dk1"/>
          </a:lnRef>
          <a:fillRef idx="0">
            <a:schemeClr val="dk1"/>
          </a:fillRef>
          <a:effectRef idx="2">
            <a:schemeClr val="dk1"/>
          </a:effectRef>
          <a:fontRef idx="minor">
            <a:schemeClr val="tx1"/>
          </a:fontRef>
        </p:style>
      </p:cxnSp>
      <p:sp>
        <p:nvSpPr>
          <p:cNvPr id="12" name="Flowchart: Connector 11">
            <a:extLst>
              <a:ext uri="{FF2B5EF4-FFF2-40B4-BE49-F238E27FC236}">
                <a16:creationId xmlns:a16="http://schemas.microsoft.com/office/drawing/2014/main" id="{9AFDCE1F-B622-4486-9E91-D104184B8543}"/>
              </a:ext>
            </a:extLst>
          </p:cNvPr>
          <p:cNvSpPr/>
          <p:nvPr/>
        </p:nvSpPr>
        <p:spPr>
          <a:xfrm>
            <a:off x="9581662" y="900750"/>
            <a:ext cx="1775044" cy="133444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Captivity Assyria </a:t>
            </a:r>
          </a:p>
          <a:p>
            <a:pPr algn="ctr"/>
            <a:r>
              <a:rPr lang="en-GB" dirty="0">
                <a:solidFill>
                  <a:schemeClr val="tx1"/>
                </a:solidFill>
              </a:rPr>
              <a:t>2 Kings 17</a:t>
            </a:r>
          </a:p>
        </p:txBody>
      </p:sp>
      <p:sp>
        <p:nvSpPr>
          <p:cNvPr id="13" name="Flowchart: Connector 12">
            <a:extLst>
              <a:ext uri="{FF2B5EF4-FFF2-40B4-BE49-F238E27FC236}">
                <a16:creationId xmlns:a16="http://schemas.microsoft.com/office/drawing/2014/main" id="{FAAEEE4F-F593-405E-8C5E-1E6793877B73}"/>
              </a:ext>
            </a:extLst>
          </p:cNvPr>
          <p:cNvSpPr/>
          <p:nvPr/>
        </p:nvSpPr>
        <p:spPr>
          <a:xfrm>
            <a:off x="9749693" y="4505313"/>
            <a:ext cx="1775044" cy="133444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Babylon</a:t>
            </a:r>
          </a:p>
          <a:p>
            <a:pPr algn="ctr"/>
            <a:r>
              <a:rPr lang="en-GB" dirty="0">
                <a:solidFill>
                  <a:schemeClr val="tx1"/>
                </a:solidFill>
              </a:rPr>
              <a:t> 70 Years Captivity </a:t>
            </a:r>
          </a:p>
          <a:p>
            <a:pPr algn="ctr"/>
            <a:r>
              <a:rPr lang="en-GB" dirty="0">
                <a:solidFill>
                  <a:schemeClr val="tx1"/>
                </a:solidFill>
              </a:rPr>
              <a:t>2 Kings 25</a:t>
            </a:r>
          </a:p>
        </p:txBody>
      </p:sp>
      <p:sp>
        <p:nvSpPr>
          <p:cNvPr id="15" name="Minus Sign 14">
            <a:extLst>
              <a:ext uri="{FF2B5EF4-FFF2-40B4-BE49-F238E27FC236}">
                <a16:creationId xmlns:a16="http://schemas.microsoft.com/office/drawing/2014/main" id="{001C7627-45AA-4FA5-BA4D-D392F5C77CC7}"/>
              </a:ext>
            </a:extLst>
          </p:cNvPr>
          <p:cNvSpPr/>
          <p:nvPr/>
        </p:nvSpPr>
        <p:spPr>
          <a:xfrm>
            <a:off x="1242646" y="4576218"/>
            <a:ext cx="9800492"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CC5E9E8-52B7-4380-BE75-65A074A08EE0}"/>
              </a:ext>
            </a:extLst>
          </p:cNvPr>
          <p:cNvSpPr txBox="1"/>
          <p:nvPr/>
        </p:nvSpPr>
        <p:spPr>
          <a:xfrm>
            <a:off x="132862" y="2162769"/>
            <a:ext cx="2380738" cy="584775"/>
          </a:xfrm>
          <a:prstGeom prst="rect">
            <a:avLst/>
          </a:prstGeom>
          <a:noFill/>
        </p:spPr>
        <p:txBody>
          <a:bodyPr wrap="square" rtlCol="0">
            <a:spAutoFit/>
          </a:bodyPr>
          <a:lstStyle/>
          <a:p>
            <a:r>
              <a:rPr lang="en-GB" sz="1600" dirty="0">
                <a:latin typeface="Comic Sans MS" panose="030F0702030302020204" pitchFamily="66" charset="0"/>
              </a:rPr>
              <a:t>Revolt of ten tribes</a:t>
            </a:r>
          </a:p>
          <a:p>
            <a:r>
              <a:rPr lang="en-GB" sz="1600" dirty="0">
                <a:latin typeface="Comic Sans MS" panose="030F0702030302020204" pitchFamily="66" charset="0"/>
              </a:rPr>
              <a:t> </a:t>
            </a:r>
            <a:r>
              <a:rPr lang="en-GB" sz="1400" dirty="0">
                <a:latin typeface="Comic Sans MS" panose="030F0702030302020204" pitchFamily="66" charset="0"/>
              </a:rPr>
              <a:t>1 Kings Ch 12</a:t>
            </a:r>
          </a:p>
        </p:txBody>
      </p:sp>
      <p:sp>
        <p:nvSpPr>
          <p:cNvPr id="17" name="TextBox 16">
            <a:extLst>
              <a:ext uri="{FF2B5EF4-FFF2-40B4-BE49-F238E27FC236}">
                <a16:creationId xmlns:a16="http://schemas.microsoft.com/office/drawing/2014/main" id="{DCFD9C2C-B48B-44D1-A57F-90CE47EF32A5}"/>
              </a:ext>
            </a:extLst>
          </p:cNvPr>
          <p:cNvSpPr txBox="1"/>
          <p:nvPr/>
        </p:nvSpPr>
        <p:spPr>
          <a:xfrm>
            <a:off x="1172308" y="2947207"/>
            <a:ext cx="2649415" cy="553998"/>
          </a:xfrm>
          <a:prstGeom prst="rect">
            <a:avLst/>
          </a:prstGeom>
          <a:noFill/>
        </p:spPr>
        <p:txBody>
          <a:bodyPr wrap="square" rtlCol="0">
            <a:spAutoFit/>
          </a:bodyPr>
          <a:lstStyle/>
          <a:p>
            <a:r>
              <a:rPr lang="en-GB" b="1" dirty="0">
                <a:latin typeface="Comic Sans MS" panose="030F0702030302020204" pitchFamily="66" charset="0"/>
              </a:rPr>
              <a:t>The Kingdom Divided</a:t>
            </a:r>
          </a:p>
          <a:p>
            <a:r>
              <a:rPr lang="en-GB" sz="1200" b="1" dirty="0">
                <a:latin typeface="Comic Sans MS" panose="030F0702030302020204" pitchFamily="66" charset="0"/>
              </a:rPr>
              <a:t>1 Kings 11:26 -40 –Ch12</a:t>
            </a:r>
          </a:p>
        </p:txBody>
      </p:sp>
      <p:sp>
        <p:nvSpPr>
          <p:cNvPr id="18" name="TextBox 17">
            <a:extLst>
              <a:ext uri="{FF2B5EF4-FFF2-40B4-BE49-F238E27FC236}">
                <a16:creationId xmlns:a16="http://schemas.microsoft.com/office/drawing/2014/main" id="{22F774CC-4210-40D8-A955-AEB8A86A3890}"/>
              </a:ext>
            </a:extLst>
          </p:cNvPr>
          <p:cNvSpPr txBox="1"/>
          <p:nvPr/>
        </p:nvSpPr>
        <p:spPr>
          <a:xfrm>
            <a:off x="-1" y="0"/>
            <a:ext cx="2587845" cy="369332"/>
          </a:xfrm>
          <a:prstGeom prst="rect">
            <a:avLst/>
          </a:prstGeom>
          <a:noFill/>
        </p:spPr>
        <p:txBody>
          <a:bodyPr wrap="square" rtlCol="0">
            <a:spAutoFit/>
          </a:bodyPr>
          <a:lstStyle/>
          <a:p>
            <a:r>
              <a:rPr lang="en-GB" dirty="0">
                <a:latin typeface="Comic Sans MS" panose="030F0702030302020204" pitchFamily="66" charset="0"/>
              </a:rPr>
              <a:t>The Law continued </a:t>
            </a:r>
          </a:p>
        </p:txBody>
      </p:sp>
      <p:sp>
        <p:nvSpPr>
          <p:cNvPr id="19" name="TextBox 18">
            <a:extLst>
              <a:ext uri="{FF2B5EF4-FFF2-40B4-BE49-F238E27FC236}">
                <a16:creationId xmlns:a16="http://schemas.microsoft.com/office/drawing/2014/main" id="{EE42BBA5-8651-47B7-BD4B-1A8E38CF2A1A}"/>
              </a:ext>
            </a:extLst>
          </p:cNvPr>
          <p:cNvSpPr txBox="1"/>
          <p:nvPr/>
        </p:nvSpPr>
        <p:spPr>
          <a:xfrm>
            <a:off x="2993291" y="386839"/>
            <a:ext cx="6338199" cy="369332"/>
          </a:xfrm>
          <a:prstGeom prst="rect">
            <a:avLst/>
          </a:prstGeom>
          <a:noFill/>
        </p:spPr>
        <p:txBody>
          <a:bodyPr wrap="square" rtlCol="0">
            <a:spAutoFit/>
          </a:bodyPr>
          <a:lstStyle/>
          <a:p>
            <a:r>
              <a:rPr lang="en-GB" dirty="0">
                <a:latin typeface="Comic Sans MS" panose="030F0702030302020204" pitchFamily="66" charset="0"/>
              </a:rPr>
              <a:t>Northern Kingdom.  Israel (Ten Tribes)  Capitol Samaria </a:t>
            </a:r>
          </a:p>
        </p:txBody>
      </p:sp>
      <p:sp>
        <p:nvSpPr>
          <p:cNvPr id="20" name="TextBox 19">
            <a:extLst>
              <a:ext uri="{FF2B5EF4-FFF2-40B4-BE49-F238E27FC236}">
                <a16:creationId xmlns:a16="http://schemas.microsoft.com/office/drawing/2014/main" id="{53251C0F-C3AF-44C2-AAE9-93FEA6C7F661}"/>
              </a:ext>
            </a:extLst>
          </p:cNvPr>
          <p:cNvSpPr txBox="1"/>
          <p:nvPr/>
        </p:nvSpPr>
        <p:spPr>
          <a:xfrm>
            <a:off x="2910445" y="5332638"/>
            <a:ext cx="7046354" cy="615553"/>
          </a:xfrm>
          <a:prstGeom prst="rect">
            <a:avLst/>
          </a:prstGeom>
          <a:noFill/>
        </p:spPr>
        <p:txBody>
          <a:bodyPr wrap="square" rtlCol="0">
            <a:spAutoFit/>
          </a:bodyPr>
          <a:lstStyle/>
          <a:p>
            <a:r>
              <a:rPr lang="en-GB" dirty="0">
                <a:latin typeface="Comic Sans MS" panose="030F0702030302020204" pitchFamily="66" charset="0"/>
              </a:rPr>
              <a:t>The Southern Kingdom . Judah (Two Tribes) Capitol Jerusalem</a:t>
            </a:r>
          </a:p>
          <a:p>
            <a:r>
              <a:rPr lang="en-GB" sz="1600" dirty="0">
                <a:latin typeface="Comic Sans MS" panose="030F0702030302020204" pitchFamily="66" charset="0"/>
              </a:rPr>
              <a:t>  (19 Kings 1 Queen All of David Dynasty about 400 years)</a:t>
            </a:r>
          </a:p>
        </p:txBody>
      </p:sp>
      <p:sp>
        <p:nvSpPr>
          <p:cNvPr id="21" name="Left Brace 20">
            <a:extLst>
              <a:ext uri="{FF2B5EF4-FFF2-40B4-BE49-F238E27FC236}">
                <a16:creationId xmlns:a16="http://schemas.microsoft.com/office/drawing/2014/main" id="{EDC98E99-AFB3-4BAB-84D4-B614BEB1A9A7}"/>
              </a:ext>
            </a:extLst>
          </p:cNvPr>
          <p:cNvSpPr/>
          <p:nvPr/>
        </p:nvSpPr>
        <p:spPr>
          <a:xfrm>
            <a:off x="2910445" y="1643208"/>
            <a:ext cx="229692" cy="10772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4CFB853D-089C-4BA4-AC3F-3D28756F4116}"/>
              </a:ext>
            </a:extLst>
          </p:cNvPr>
          <p:cNvSpPr/>
          <p:nvPr/>
        </p:nvSpPr>
        <p:spPr>
          <a:xfrm>
            <a:off x="2832760" y="3462154"/>
            <a:ext cx="227868" cy="1114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09A9E6DB-BA8B-41B5-B251-DFBD8EEA62BE}"/>
              </a:ext>
            </a:extLst>
          </p:cNvPr>
          <p:cNvSpPr txBox="1"/>
          <p:nvPr/>
        </p:nvSpPr>
        <p:spPr>
          <a:xfrm>
            <a:off x="3065892" y="1710362"/>
            <a:ext cx="7624638" cy="1077218"/>
          </a:xfrm>
          <a:prstGeom prst="rect">
            <a:avLst/>
          </a:prstGeom>
          <a:noFill/>
        </p:spPr>
        <p:txBody>
          <a:bodyPr wrap="square" rtlCol="0">
            <a:spAutoFit/>
          </a:bodyPr>
          <a:lstStyle/>
          <a:p>
            <a:r>
              <a:rPr lang="en-GB" sz="1050" dirty="0">
                <a:latin typeface="Comic Sans MS" panose="030F0702030302020204" pitchFamily="66" charset="0"/>
              </a:rPr>
              <a:t>1)  </a:t>
            </a:r>
            <a:r>
              <a:rPr lang="en-GB" sz="1600" dirty="0">
                <a:latin typeface="Comic Sans MS" panose="030F0702030302020204" pitchFamily="66" charset="0"/>
              </a:rPr>
              <a:t>Jeroboam      </a:t>
            </a:r>
            <a:r>
              <a:rPr lang="en-GB" sz="1050" dirty="0">
                <a:latin typeface="Comic Sans MS" panose="030F0702030302020204" pitchFamily="66" charset="0"/>
              </a:rPr>
              <a:t>2)</a:t>
            </a:r>
            <a:r>
              <a:rPr lang="en-GB" sz="1600" dirty="0">
                <a:latin typeface="Comic Sans MS" panose="030F0702030302020204" pitchFamily="66" charset="0"/>
              </a:rPr>
              <a:t> Nadab         </a:t>
            </a:r>
            <a:r>
              <a:rPr lang="en-GB" sz="1050" dirty="0">
                <a:latin typeface="Comic Sans MS" panose="030F0702030302020204" pitchFamily="66" charset="0"/>
              </a:rPr>
              <a:t>3)</a:t>
            </a:r>
            <a:r>
              <a:rPr lang="en-GB" sz="1600" dirty="0">
                <a:latin typeface="Comic Sans MS" panose="030F0702030302020204" pitchFamily="66" charset="0"/>
              </a:rPr>
              <a:t> </a:t>
            </a:r>
            <a:r>
              <a:rPr lang="en-GB" sz="1600" dirty="0" err="1">
                <a:latin typeface="Comic Sans MS" panose="030F0702030302020204" pitchFamily="66" charset="0"/>
              </a:rPr>
              <a:t>Baasha</a:t>
            </a:r>
            <a:r>
              <a:rPr lang="en-GB" sz="1600" dirty="0">
                <a:latin typeface="Comic Sans MS" panose="030F0702030302020204" pitchFamily="66" charset="0"/>
              </a:rPr>
              <a:t>          </a:t>
            </a:r>
            <a:r>
              <a:rPr lang="en-GB" sz="1050" dirty="0">
                <a:latin typeface="Comic Sans MS" panose="030F0702030302020204" pitchFamily="66" charset="0"/>
              </a:rPr>
              <a:t>4)</a:t>
            </a:r>
            <a:r>
              <a:rPr lang="en-GB" sz="1600" dirty="0">
                <a:latin typeface="Comic Sans MS" panose="030F0702030302020204" pitchFamily="66" charset="0"/>
              </a:rPr>
              <a:t> </a:t>
            </a:r>
            <a:r>
              <a:rPr lang="en-GB" sz="1600" dirty="0" err="1">
                <a:latin typeface="Comic Sans MS" panose="030F0702030302020204" pitchFamily="66" charset="0"/>
              </a:rPr>
              <a:t>Elah</a:t>
            </a:r>
            <a:r>
              <a:rPr lang="en-GB" sz="1600" dirty="0">
                <a:latin typeface="Comic Sans MS" panose="030F0702030302020204" pitchFamily="66" charset="0"/>
              </a:rPr>
              <a:t>               </a:t>
            </a:r>
            <a:r>
              <a:rPr lang="en-GB" sz="1050" dirty="0">
                <a:latin typeface="Comic Sans MS" panose="030F0702030302020204" pitchFamily="66" charset="0"/>
              </a:rPr>
              <a:t>5)</a:t>
            </a:r>
            <a:r>
              <a:rPr lang="en-GB" sz="1600" dirty="0">
                <a:latin typeface="Comic Sans MS" panose="030F0702030302020204" pitchFamily="66" charset="0"/>
              </a:rPr>
              <a:t> </a:t>
            </a:r>
            <a:r>
              <a:rPr lang="en-GB" sz="1600" dirty="0" err="1">
                <a:latin typeface="Comic Sans MS" panose="030F0702030302020204" pitchFamily="66" charset="0"/>
              </a:rPr>
              <a:t>Zimri</a:t>
            </a:r>
            <a:endParaRPr lang="en-GB" sz="1600" dirty="0">
              <a:latin typeface="Comic Sans MS" panose="030F0702030302020204" pitchFamily="66" charset="0"/>
            </a:endParaRPr>
          </a:p>
          <a:p>
            <a:r>
              <a:rPr lang="en-GB" sz="1050" dirty="0">
                <a:latin typeface="Comic Sans MS" panose="030F0702030302020204" pitchFamily="66" charset="0"/>
              </a:rPr>
              <a:t>6)</a:t>
            </a:r>
            <a:r>
              <a:rPr lang="en-GB" sz="1600" dirty="0">
                <a:latin typeface="Comic Sans MS" panose="030F0702030302020204" pitchFamily="66" charset="0"/>
              </a:rPr>
              <a:t>  </a:t>
            </a:r>
            <a:r>
              <a:rPr lang="en-GB" sz="1600" dirty="0" err="1">
                <a:latin typeface="Comic Sans MS" panose="030F0702030302020204" pitchFamily="66" charset="0"/>
              </a:rPr>
              <a:t>Omri</a:t>
            </a:r>
            <a:r>
              <a:rPr lang="en-GB" sz="1600" dirty="0">
                <a:latin typeface="Comic Sans MS" panose="030F0702030302020204" pitchFamily="66" charset="0"/>
              </a:rPr>
              <a:t>             </a:t>
            </a:r>
            <a:r>
              <a:rPr lang="en-GB" sz="1050" dirty="0">
                <a:latin typeface="Comic Sans MS" panose="030F0702030302020204" pitchFamily="66" charset="0"/>
              </a:rPr>
              <a:t>7)</a:t>
            </a:r>
            <a:r>
              <a:rPr lang="en-GB" sz="1600" dirty="0">
                <a:latin typeface="Comic Sans MS" panose="030F0702030302020204" pitchFamily="66" charset="0"/>
              </a:rPr>
              <a:t> Ahab           </a:t>
            </a:r>
            <a:r>
              <a:rPr lang="en-GB" sz="1050" dirty="0">
                <a:latin typeface="Comic Sans MS" panose="030F0702030302020204" pitchFamily="66" charset="0"/>
              </a:rPr>
              <a:t>8)</a:t>
            </a:r>
            <a:r>
              <a:rPr lang="en-GB" sz="1600" dirty="0">
                <a:latin typeface="Comic Sans MS" panose="030F0702030302020204" pitchFamily="66" charset="0"/>
              </a:rPr>
              <a:t> Ahaziah        </a:t>
            </a:r>
            <a:r>
              <a:rPr lang="en-GB" sz="1050" dirty="0">
                <a:latin typeface="Comic Sans MS" panose="030F0702030302020204" pitchFamily="66" charset="0"/>
              </a:rPr>
              <a:t>9) </a:t>
            </a:r>
            <a:r>
              <a:rPr lang="en-GB" sz="1600" dirty="0" err="1">
                <a:latin typeface="Comic Sans MS" panose="030F0702030302020204" pitchFamily="66" charset="0"/>
              </a:rPr>
              <a:t>Jehoram</a:t>
            </a:r>
            <a:r>
              <a:rPr lang="en-GB" sz="1600" dirty="0">
                <a:latin typeface="Comic Sans MS" panose="030F0702030302020204" pitchFamily="66" charset="0"/>
              </a:rPr>
              <a:t>       </a:t>
            </a:r>
            <a:r>
              <a:rPr lang="en-GB" sz="1050" dirty="0">
                <a:latin typeface="Comic Sans MS" panose="030F0702030302020204" pitchFamily="66" charset="0"/>
              </a:rPr>
              <a:t>10)</a:t>
            </a:r>
            <a:r>
              <a:rPr lang="en-GB" sz="1600" dirty="0">
                <a:latin typeface="Comic Sans MS" panose="030F0702030302020204" pitchFamily="66" charset="0"/>
              </a:rPr>
              <a:t> Jehu</a:t>
            </a:r>
          </a:p>
          <a:p>
            <a:r>
              <a:rPr lang="en-GB" sz="1050" dirty="0">
                <a:latin typeface="Comic Sans MS" panose="030F0702030302020204" pitchFamily="66" charset="0"/>
              </a:rPr>
              <a:t>11)</a:t>
            </a:r>
            <a:r>
              <a:rPr lang="en-GB" sz="1600" dirty="0">
                <a:latin typeface="Comic Sans MS" panose="030F0702030302020204" pitchFamily="66" charset="0"/>
              </a:rPr>
              <a:t> </a:t>
            </a:r>
            <a:r>
              <a:rPr lang="en-GB" sz="1600" dirty="0" err="1">
                <a:latin typeface="Comic Sans MS" panose="030F0702030302020204" pitchFamily="66" charset="0"/>
              </a:rPr>
              <a:t>Jehoahaz</a:t>
            </a:r>
            <a:r>
              <a:rPr lang="en-GB" sz="1600" dirty="0">
                <a:latin typeface="Comic Sans MS" panose="030F0702030302020204" pitchFamily="66" charset="0"/>
              </a:rPr>
              <a:t>      </a:t>
            </a:r>
            <a:r>
              <a:rPr lang="en-GB" sz="1050" dirty="0">
                <a:latin typeface="Comic Sans MS" panose="030F0702030302020204" pitchFamily="66" charset="0"/>
              </a:rPr>
              <a:t>12)</a:t>
            </a:r>
            <a:r>
              <a:rPr lang="en-GB" sz="1600" dirty="0">
                <a:latin typeface="Comic Sans MS" panose="030F0702030302020204" pitchFamily="66" charset="0"/>
              </a:rPr>
              <a:t> </a:t>
            </a:r>
            <a:r>
              <a:rPr lang="en-GB" sz="1600" dirty="0" err="1">
                <a:latin typeface="Comic Sans MS" panose="030F0702030302020204" pitchFamily="66" charset="0"/>
              </a:rPr>
              <a:t>Joash</a:t>
            </a:r>
            <a:r>
              <a:rPr lang="en-GB" sz="1600" dirty="0">
                <a:latin typeface="Comic Sans MS" panose="030F0702030302020204" pitchFamily="66" charset="0"/>
              </a:rPr>
              <a:t>         </a:t>
            </a:r>
            <a:r>
              <a:rPr lang="en-GB" sz="1050" dirty="0">
                <a:latin typeface="Comic Sans MS" panose="030F0702030302020204" pitchFamily="66" charset="0"/>
              </a:rPr>
              <a:t>13)</a:t>
            </a:r>
            <a:r>
              <a:rPr lang="en-GB" sz="1600" dirty="0">
                <a:latin typeface="Comic Sans MS" panose="030F0702030302020204" pitchFamily="66" charset="0"/>
              </a:rPr>
              <a:t> </a:t>
            </a:r>
            <a:r>
              <a:rPr lang="en-GB" sz="1600" dirty="0" err="1">
                <a:latin typeface="Comic Sans MS" panose="030F0702030302020204" pitchFamily="66" charset="0"/>
              </a:rPr>
              <a:t>JeroboamII</a:t>
            </a:r>
            <a:r>
              <a:rPr lang="en-GB" sz="1400" dirty="0">
                <a:latin typeface="Comic Sans MS" panose="030F0702030302020204" pitchFamily="66" charset="0"/>
              </a:rPr>
              <a:t> </a:t>
            </a:r>
            <a:r>
              <a:rPr lang="en-GB" sz="1050" dirty="0">
                <a:latin typeface="Comic Sans MS" panose="030F0702030302020204" pitchFamily="66" charset="0"/>
              </a:rPr>
              <a:t>14)</a:t>
            </a:r>
            <a:r>
              <a:rPr lang="en-GB" sz="1600" dirty="0">
                <a:latin typeface="Comic Sans MS" panose="030F0702030302020204" pitchFamily="66" charset="0"/>
              </a:rPr>
              <a:t> Zachariah    </a:t>
            </a:r>
            <a:r>
              <a:rPr lang="en-GB" sz="1050" dirty="0">
                <a:latin typeface="Comic Sans MS" panose="030F0702030302020204" pitchFamily="66" charset="0"/>
              </a:rPr>
              <a:t>15)</a:t>
            </a:r>
            <a:r>
              <a:rPr lang="en-GB" sz="1600" dirty="0">
                <a:latin typeface="Comic Sans MS" panose="030F0702030302020204" pitchFamily="66" charset="0"/>
              </a:rPr>
              <a:t> Shallum</a:t>
            </a:r>
          </a:p>
          <a:p>
            <a:r>
              <a:rPr lang="en-GB" sz="1050" dirty="0">
                <a:latin typeface="Comic Sans MS" panose="030F0702030302020204" pitchFamily="66" charset="0"/>
              </a:rPr>
              <a:t>16)</a:t>
            </a:r>
            <a:r>
              <a:rPr lang="en-GB" sz="1600" dirty="0">
                <a:latin typeface="Comic Sans MS" panose="030F0702030302020204" pitchFamily="66" charset="0"/>
              </a:rPr>
              <a:t> Menahem      </a:t>
            </a:r>
            <a:r>
              <a:rPr lang="en-GB" sz="1050" dirty="0">
                <a:latin typeface="Comic Sans MS" panose="030F0702030302020204" pitchFamily="66" charset="0"/>
              </a:rPr>
              <a:t>17)</a:t>
            </a:r>
            <a:r>
              <a:rPr lang="en-GB" sz="1600" dirty="0">
                <a:latin typeface="Comic Sans MS" panose="030F0702030302020204" pitchFamily="66" charset="0"/>
              </a:rPr>
              <a:t> </a:t>
            </a:r>
            <a:r>
              <a:rPr lang="en-GB" sz="1600" dirty="0" err="1">
                <a:latin typeface="Comic Sans MS" panose="030F0702030302020204" pitchFamily="66" charset="0"/>
              </a:rPr>
              <a:t>Pekahiah</a:t>
            </a:r>
            <a:r>
              <a:rPr lang="en-GB" sz="1600" dirty="0">
                <a:latin typeface="Comic Sans MS" panose="030F0702030302020204" pitchFamily="66" charset="0"/>
              </a:rPr>
              <a:t>     </a:t>
            </a:r>
            <a:r>
              <a:rPr lang="en-GB" sz="1050" dirty="0">
                <a:latin typeface="Comic Sans MS" panose="030F0702030302020204" pitchFamily="66" charset="0"/>
              </a:rPr>
              <a:t>18)</a:t>
            </a:r>
            <a:r>
              <a:rPr lang="en-GB" sz="1600" dirty="0">
                <a:latin typeface="Comic Sans MS" panose="030F0702030302020204" pitchFamily="66" charset="0"/>
              </a:rPr>
              <a:t> </a:t>
            </a:r>
            <a:r>
              <a:rPr lang="en-GB" sz="1600" dirty="0" err="1">
                <a:latin typeface="Comic Sans MS" panose="030F0702030302020204" pitchFamily="66" charset="0"/>
              </a:rPr>
              <a:t>Pekah</a:t>
            </a:r>
            <a:r>
              <a:rPr lang="en-GB" sz="1600" dirty="0">
                <a:latin typeface="Comic Sans MS" panose="030F0702030302020204" pitchFamily="66" charset="0"/>
              </a:rPr>
              <a:t>           </a:t>
            </a:r>
            <a:r>
              <a:rPr lang="en-GB" sz="1050" dirty="0">
                <a:latin typeface="Comic Sans MS" panose="030F0702030302020204" pitchFamily="66" charset="0"/>
              </a:rPr>
              <a:t>19) </a:t>
            </a:r>
            <a:r>
              <a:rPr lang="en-GB" sz="1600" dirty="0">
                <a:latin typeface="Comic Sans MS" panose="030F0702030302020204" pitchFamily="66" charset="0"/>
              </a:rPr>
              <a:t>Hosea</a:t>
            </a:r>
          </a:p>
        </p:txBody>
      </p:sp>
      <p:sp>
        <p:nvSpPr>
          <p:cNvPr id="24" name="TextBox 23">
            <a:extLst>
              <a:ext uri="{FF2B5EF4-FFF2-40B4-BE49-F238E27FC236}">
                <a16:creationId xmlns:a16="http://schemas.microsoft.com/office/drawing/2014/main" id="{47F8E9C8-99DF-440A-9931-A79766A38C83}"/>
              </a:ext>
            </a:extLst>
          </p:cNvPr>
          <p:cNvSpPr txBox="1"/>
          <p:nvPr/>
        </p:nvSpPr>
        <p:spPr>
          <a:xfrm>
            <a:off x="1625600" y="2673032"/>
            <a:ext cx="9731106" cy="338554"/>
          </a:xfrm>
          <a:prstGeom prst="rect">
            <a:avLst/>
          </a:prstGeom>
          <a:noFill/>
        </p:spPr>
        <p:txBody>
          <a:bodyPr wrap="square" rtlCol="0">
            <a:spAutoFit/>
          </a:bodyPr>
          <a:lstStyle/>
          <a:p>
            <a:r>
              <a:rPr lang="en-GB" sz="1600" b="1" dirty="0">
                <a:latin typeface="Comic Sans MS" panose="030F0702030302020204" pitchFamily="66" charset="0"/>
              </a:rPr>
              <a:t>The Prophets – *Man of God . </a:t>
            </a:r>
            <a:r>
              <a:rPr lang="en-GB" sz="1600" b="1" dirty="0" err="1">
                <a:latin typeface="Comic Sans MS" panose="030F0702030302020204" pitchFamily="66" charset="0"/>
              </a:rPr>
              <a:t>Ahijah</a:t>
            </a:r>
            <a:r>
              <a:rPr lang="en-GB" sz="1600" b="1" dirty="0">
                <a:latin typeface="Comic Sans MS" panose="030F0702030302020204" pitchFamily="66" charset="0"/>
              </a:rPr>
              <a:t>. Elijah. Micaiah. Elisha. Jonah. Hosea. Amos. Oded</a:t>
            </a:r>
          </a:p>
        </p:txBody>
      </p:sp>
      <p:sp>
        <p:nvSpPr>
          <p:cNvPr id="4" name="TextBox 3">
            <a:extLst>
              <a:ext uri="{FF2B5EF4-FFF2-40B4-BE49-F238E27FC236}">
                <a16:creationId xmlns:a16="http://schemas.microsoft.com/office/drawing/2014/main" id="{8D0EFC15-E607-4036-B7B9-21409DF41A11}"/>
              </a:ext>
            </a:extLst>
          </p:cNvPr>
          <p:cNvSpPr txBox="1"/>
          <p:nvPr/>
        </p:nvSpPr>
        <p:spPr>
          <a:xfrm>
            <a:off x="3060628" y="3552627"/>
            <a:ext cx="8865650" cy="1077218"/>
          </a:xfrm>
          <a:prstGeom prst="rect">
            <a:avLst/>
          </a:prstGeom>
          <a:noFill/>
        </p:spPr>
        <p:txBody>
          <a:bodyPr wrap="square" rtlCol="0">
            <a:spAutoFit/>
          </a:bodyPr>
          <a:lstStyle/>
          <a:p>
            <a:r>
              <a:rPr lang="en-GB" sz="1050" dirty="0">
                <a:latin typeface="Comic Sans MS" panose="030F0702030302020204" pitchFamily="66" charset="0"/>
              </a:rPr>
              <a:t>1) </a:t>
            </a:r>
            <a:r>
              <a:rPr lang="en-GB" sz="1600" dirty="0">
                <a:latin typeface="Comic Sans MS" panose="030F0702030302020204" pitchFamily="66" charset="0"/>
              </a:rPr>
              <a:t>Rehoboam       </a:t>
            </a:r>
            <a:r>
              <a:rPr lang="en-GB" sz="1050" dirty="0">
                <a:latin typeface="Comic Sans MS" panose="030F0702030302020204" pitchFamily="66" charset="0"/>
              </a:rPr>
              <a:t>2) </a:t>
            </a:r>
            <a:r>
              <a:rPr lang="en-GB" sz="1600" dirty="0">
                <a:latin typeface="Comic Sans MS" panose="030F0702030302020204" pitchFamily="66" charset="0"/>
              </a:rPr>
              <a:t>Abijah          </a:t>
            </a:r>
            <a:r>
              <a:rPr lang="en-GB" sz="1050" dirty="0">
                <a:latin typeface="Comic Sans MS" panose="030F0702030302020204" pitchFamily="66" charset="0"/>
              </a:rPr>
              <a:t>3) </a:t>
            </a:r>
            <a:r>
              <a:rPr lang="en-GB" sz="1600" dirty="0">
                <a:latin typeface="Comic Sans MS" panose="030F0702030302020204" pitchFamily="66" charset="0"/>
              </a:rPr>
              <a:t>Asa               </a:t>
            </a:r>
            <a:r>
              <a:rPr lang="en-GB" sz="1050" dirty="0">
                <a:latin typeface="Comic Sans MS" panose="030F0702030302020204" pitchFamily="66" charset="0"/>
              </a:rPr>
              <a:t>4) </a:t>
            </a:r>
            <a:r>
              <a:rPr lang="en-GB" sz="1600" dirty="0" err="1">
                <a:latin typeface="Comic Sans MS" panose="030F0702030302020204" pitchFamily="66" charset="0"/>
              </a:rPr>
              <a:t>Jeshoshaphat</a:t>
            </a:r>
            <a:r>
              <a:rPr lang="en-GB" sz="1600" dirty="0">
                <a:latin typeface="Comic Sans MS" panose="030F0702030302020204" pitchFamily="66" charset="0"/>
              </a:rPr>
              <a:t>  </a:t>
            </a:r>
            <a:r>
              <a:rPr lang="en-GB" sz="1050" dirty="0">
                <a:latin typeface="Comic Sans MS" panose="030F0702030302020204" pitchFamily="66" charset="0"/>
              </a:rPr>
              <a:t>5) </a:t>
            </a:r>
            <a:r>
              <a:rPr lang="en-GB" sz="1600" dirty="0" err="1">
                <a:latin typeface="Comic Sans MS" panose="030F0702030302020204" pitchFamily="66" charset="0"/>
              </a:rPr>
              <a:t>Jehoram</a:t>
            </a:r>
            <a:endParaRPr lang="en-GB" sz="1600" dirty="0">
              <a:latin typeface="Comic Sans MS" panose="030F0702030302020204" pitchFamily="66" charset="0"/>
            </a:endParaRPr>
          </a:p>
          <a:p>
            <a:r>
              <a:rPr lang="en-GB" sz="1050" dirty="0">
                <a:latin typeface="Comic Sans MS" panose="030F0702030302020204" pitchFamily="66" charset="0"/>
              </a:rPr>
              <a:t>6) </a:t>
            </a:r>
            <a:r>
              <a:rPr lang="en-GB" sz="1600" dirty="0">
                <a:latin typeface="Comic Sans MS" panose="030F0702030302020204" pitchFamily="66" charset="0"/>
              </a:rPr>
              <a:t>Ahaziah         </a:t>
            </a:r>
            <a:r>
              <a:rPr lang="en-GB" sz="1050" dirty="0">
                <a:latin typeface="Comic Sans MS" panose="030F0702030302020204" pitchFamily="66" charset="0"/>
              </a:rPr>
              <a:t>7) </a:t>
            </a:r>
            <a:r>
              <a:rPr lang="en-GB" sz="1600" dirty="0">
                <a:latin typeface="Comic Sans MS" panose="030F0702030302020204" pitchFamily="66" charset="0"/>
              </a:rPr>
              <a:t>Athaliah </a:t>
            </a:r>
            <a:r>
              <a:rPr lang="en-GB" sz="900" dirty="0">
                <a:latin typeface="Comic Sans MS" panose="030F0702030302020204" pitchFamily="66" charset="0"/>
              </a:rPr>
              <a:t>queen</a:t>
            </a:r>
            <a:r>
              <a:rPr lang="en-GB" sz="1600" dirty="0">
                <a:latin typeface="Comic Sans MS" panose="030F0702030302020204" pitchFamily="66" charset="0"/>
              </a:rPr>
              <a:t>   </a:t>
            </a:r>
            <a:r>
              <a:rPr lang="en-GB" sz="1050" dirty="0">
                <a:latin typeface="Comic Sans MS" panose="030F0702030302020204" pitchFamily="66" charset="0"/>
              </a:rPr>
              <a:t>8) </a:t>
            </a:r>
            <a:r>
              <a:rPr lang="en-GB" sz="1600" dirty="0" err="1">
                <a:latin typeface="Comic Sans MS" panose="030F0702030302020204" pitchFamily="66" charset="0"/>
              </a:rPr>
              <a:t>Jehoasa</a:t>
            </a:r>
            <a:r>
              <a:rPr lang="en-GB" sz="1600" dirty="0">
                <a:latin typeface="Comic Sans MS" panose="030F0702030302020204" pitchFamily="66" charset="0"/>
              </a:rPr>
              <a:t>       </a:t>
            </a:r>
            <a:r>
              <a:rPr lang="en-GB" sz="1050" dirty="0">
                <a:latin typeface="Comic Sans MS" panose="030F0702030302020204" pitchFamily="66" charset="0"/>
              </a:rPr>
              <a:t>9) </a:t>
            </a:r>
            <a:r>
              <a:rPr lang="en-GB" sz="1600" dirty="0">
                <a:latin typeface="Comic Sans MS" panose="030F0702030302020204" pitchFamily="66" charset="0"/>
              </a:rPr>
              <a:t>Amaziah          </a:t>
            </a:r>
            <a:r>
              <a:rPr lang="en-GB" sz="1050" dirty="0">
                <a:latin typeface="Comic Sans MS" panose="030F0702030302020204" pitchFamily="66" charset="0"/>
              </a:rPr>
              <a:t>10) </a:t>
            </a:r>
            <a:r>
              <a:rPr lang="en-GB" sz="1600" dirty="0">
                <a:latin typeface="Comic Sans MS" panose="030F0702030302020204" pitchFamily="66" charset="0"/>
              </a:rPr>
              <a:t>Uzziah </a:t>
            </a:r>
          </a:p>
          <a:p>
            <a:r>
              <a:rPr lang="en-GB" sz="1050" dirty="0">
                <a:latin typeface="Comic Sans MS" panose="030F0702030302020204" pitchFamily="66" charset="0"/>
              </a:rPr>
              <a:t>11) </a:t>
            </a:r>
            <a:r>
              <a:rPr lang="en-GB" sz="1600" dirty="0">
                <a:latin typeface="Comic Sans MS" panose="030F0702030302020204" pitchFamily="66" charset="0"/>
              </a:rPr>
              <a:t>Jotham         </a:t>
            </a:r>
            <a:r>
              <a:rPr lang="en-GB" sz="1050" dirty="0">
                <a:latin typeface="Comic Sans MS" panose="030F0702030302020204" pitchFamily="66" charset="0"/>
              </a:rPr>
              <a:t>12) </a:t>
            </a:r>
            <a:r>
              <a:rPr lang="en-GB" sz="1600" dirty="0">
                <a:latin typeface="Comic Sans MS" panose="030F0702030302020204" pitchFamily="66" charset="0"/>
              </a:rPr>
              <a:t>Ahaz             </a:t>
            </a:r>
            <a:r>
              <a:rPr lang="en-GB" sz="1050" dirty="0">
                <a:latin typeface="Comic Sans MS" panose="030F0702030302020204" pitchFamily="66" charset="0"/>
              </a:rPr>
              <a:t>13)</a:t>
            </a:r>
            <a:r>
              <a:rPr lang="en-GB" sz="1600" dirty="0">
                <a:latin typeface="Comic Sans MS" panose="030F0702030302020204" pitchFamily="66" charset="0"/>
              </a:rPr>
              <a:t>Hezekiah     </a:t>
            </a:r>
            <a:r>
              <a:rPr lang="en-GB" sz="1050" dirty="0">
                <a:latin typeface="Comic Sans MS" panose="030F0702030302020204" pitchFamily="66" charset="0"/>
              </a:rPr>
              <a:t>14) </a:t>
            </a:r>
            <a:r>
              <a:rPr lang="en-GB" sz="1600" dirty="0" err="1">
                <a:latin typeface="Comic Sans MS" panose="030F0702030302020204" pitchFamily="66" charset="0"/>
              </a:rPr>
              <a:t>Manassen</a:t>
            </a:r>
            <a:r>
              <a:rPr lang="en-GB" sz="1600" dirty="0">
                <a:latin typeface="Comic Sans MS" panose="030F0702030302020204" pitchFamily="66" charset="0"/>
              </a:rPr>
              <a:t>        </a:t>
            </a:r>
            <a:r>
              <a:rPr lang="en-GB" sz="1050" dirty="0">
                <a:latin typeface="Comic Sans MS" panose="030F0702030302020204" pitchFamily="66" charset="0"/>
              </a:rPr>
              <a:t>15) </a:t>
            </a:r>
            <a:r>
              <a:rPr lang="en-GB" sz="1600" dirty="0">
                <a:latin typeface="Comic Sans MS" panose="030F0702030302020204" pitchFamily="66" charset="0"/>
              </a:rPr>
              <a:t>Amon</a:t>
            </a:r>
          </a:p>
          <a:p>
            <a:r>
              <a:rPr lang="en-GB" sz="1050" dirty="0">
                <a:latin typeface="Comic Sans MS" panose="030F0702030302020204" pitchFamily="66" charset="0"/>
              </a:rPr>
              <a:t>16) </a:t>
            </a:r>
            <a:r>
              <a:rPr lang="en-GB" sz="1600" dirty="0">
                <a:latin typeface="Comic Sans MS" panose="030F0702030302020204" pitchFamily="66" charset="0"/>
              </a:rPr>
              <a:t>Josiah          </a:t>
            </a:r>
            <a:r>
              <a:rPr lang="en-GB" sz="1050" dirty="0">
                <a:latin typeface="Comic Sans MS" panose="030F0702030302020204" pitchFamily="66" charset="0"/>
              </a:rPr>
              <a:t>17) </a:t>
            </a:r>
            <a:r>
              <a:rPr lang="en-GB" sz="1600" dirty="0" err="1">
                <a:latin typeface="Comic Sans MS" panose="030F0702030302020204" pitchFamily="66" charset="0"/>
              </a:rPr>
              <a:t>Jehoahaz</a:t>
            </a:r>
            <a:r>
              <a:rPr lang="en-GB" sz="1600" dirty="0">
                <a:latin typeface="Comic Sans MS" panose="030F0702030302020204" pitchFamily="66" charset="0"/>
              </a:rPr>
              <a:t>      </a:t>
            </a:r>
            <a:r>
              <a:rPr lang="en-GB" sz="1050" dirty="0">
                <a:latin typeface="Comic Sans MS" panose="030F0702030302020204" pitchFamily="66" charset="0"/>
              </a:rPr>
              <a:t>18) </a:t>
            </a:r>
            <a:r>
              <a:rPr lang="en-GB" sz="1600" dirty="0">
                <a:latin typeface="Comic Sans MS" panose="030F0702030302020204" pitchFamily="66" charset="0"/>
              </a:rPr>
              <a:t>Jehoiakim    </a:t>
            </a:r>
            <a:r>
              <a:rPr lang="en-GB" sz="1050" dirty="0">
                <a:latin typeface="Comic Sans MS" panose="030F0702030302020204" pitchFamily="66" charset="0"/>
              </a:rPr>
              <a:t>19) </a:t>
            </a:r>
            <a:r>
              <a:rPr lang="en-GB" sz="1600" dirty="0">
                <a:latin typeface="Comic Sans MS" panose="030F0702030302020204" pitchFamily="66" charset="0"/>
              </a:rPr>
              <a:t>Jehoiachin      </a:t>
            </a:r>
            <a:r>
              <a:rPr lang="en-GB" sz="1050" dirty="0">
                <a:latin typeface="Comic Sans MS" panose="030F0702030302020204" pitchFamily="66" charset="0"/>
              </a:rPr>
              <a:t>20) </a:t>
            </a:r>
            <a:r>
              <a:rPr lang="en-GB" sz="1600" dirty="0">
                <a:latin typeface="Comic Sans MS" panose="030F0702030302020204" pitchFamily="66" charset="0"/>
              </a:rPr>
              <a:t>Zedekiah</a:t>
            </a:r>
          </a:p>
        </p:txBody>
      </p:sp>
      <p:sp>
        <p:nvSpPr>
          <p:cNvPr id="5" name="TextBox 4">
            <a:extLst>
              <a:ext uri="{FF2B5EF4-FFF2-40B4-BE49-F238E27FC236}">
                <a16:creationId xmlns:a16="http://schemas.microsoft.com/office/drawing/2014/main" id="{051D1B35-0491-4C00-8F26-51F7838EA229}"/>
              </a:ext>
            </a:extLst>
          </p:cNvPr>
          <p:cNvSpPr txBox="1"/>
          <p:nvPr/>
        </p:nvSpPr>
        <p:spPr>
          <a:xfrm>
            <a:off x="9331491" y="109418"/>
            <a:ext cx="2587845" cy="646331"/>
          </a:xfrm>
          <a:prstGeom prst="rect">
            <a:avLst/>
          </a:prstGeom>
          <a:noFill/>
        </p:spPr>
        <p:txBody>
          <a:bodyPr wrap="square" rtlCol="0">
            <a:spAutoFit/>
          </a:bodyPr>
          <a:lstStyle/>
          <a:p>
            <a:r>
              <a:rPr lang="en-GB" dirty="0"/>
              <a:t>*13 “Man of God”  in the Bible</a:t>
            </a:r>
          </a:p>
        </p:txBody>
      </p:sp>
      <p:sp>
        <p:nvSpPr>
          <p:cNvPr id="8" name="TextBox 7">
            <a:extLst>
              <a:ext uri="{FF2B5EF4-FFF2-40B4-BE49-F238E27FC236}">
                <a16:creationId xmlns:a16="http://schemas.microsoft.com/office/drawing/2014/main" id="{A30B7A60-D1EE-4A1E-A5BD-78A51BB82422}"/>
              </a:ext>
            </a:extLst>
          </p:cNvPr>
          <p:cNvSpPr txBox="1"/>
          <p:nvPr/>
        </p:nvSpPr>
        <p:spPr>
          <a:xfrm>
            <a:off x="1719384" y="5957250"/>
            <a:ext cx="9800492" cy="830997"/>
          </a:xfrm>
          <a:prstGeom prst="rect">
            <a:avLst/>
          </a:prstGeom>
          <a:noFill/>
        </p:spPr>
        <p:txBody>
          <a:bodyPr wrap="square" rtlCol="0">
            <a:spAutoFit/>
          </a:bodyPr>
          <a:lstStyle/>
          <a:p>
            <a:r>
              <a:rPr lang="en-GB" sz="1600" b="1" dirty="0">
                <a:latin typeface="Comic Sans MS" panose="030F0702030302020204" pitchFamily="66" charset="0"/>
              </a:rPr>
              <a:t>The Prophets – Shemaiah. </a:t>
            </a:r>
            <a:r>
              <a:rPr lang="en-GB" sz="1600" b="1" dirty="0" err="1">
                <a:latin typeface="Comic Sans MS" panose="030F0702030302020204" pitchFamily="66" charset="0"/>
              </a:rPr>
              <a:t>Iddo</a:t>
            </a:r>
            <a:r>
              <a:rPr lang="en-GB" sz="1600" b="1" dirty="0">
                <a:latin typeface="Comic Sans MS" panose="030F0702030302020204" pitchFamily="66" charset="0"/>
              </a:rPr>
              <a:t>. Azariah. </a:t>
            </a:r>
            <a:r>
              <a:rPr lang="en-GB" sz="1600" b="1" dirty="0" err="1">
                <a:latin typeface="Comic Sans MS" panose="030F0702030302020204" pitchFamily="66" charset="0"/>
              </a:rPr>
              <a:t>Hanani</a:t>
            </a:r>
            <a:r>
              <a:rPr lang="en-GB" sz="1600" b="1" dirty="0">
                <a:latin typeface="Comic Sans MS" panose="030F0702030302020204" pitchFamily="66" charset="0"/>
              </a:rPr>
              <a:t>. Jehu. Eliezer. </a:t>
            </a:r>
            <a:r>
              <a:rPr lang="en-GB" sz="1600" b="1" dirty="0" err="1">
                <a:latin typeface="Comic Sans MS" panose="030F0702030302020204" pitchFamily="66" charset="0"/>
              </a:rPr>
              <a:t>Jahaziel</a:t>
            </a:r>
            <a:r>
              <a:rPr lang="en-GB" sz="1600" b="1" dirty="0">
                <a:latin typeface="Comic Sans MS" panose="030F0702030302020204" pitchFamily="66" charset="0"/>
              </a:rPr>
              <a:t>. Zechariah 1&amp;11.  		             Isaiah . Micah .Nahum. Joel. Jeremiah. Habakkuk. Zephaniah. Ezekiel. Daniel. 			  Obadiah. (post exile Haggai. Zech. Malachi)  </a:t>
            </a:r>
          </a:p>
        </p:txBody>
      </p:sp>
      <p:sp>
        <p:nvSpPr>
          <p:cNvPr id="10" name="TextBox 9">
            <a:extLst>
              <a:ext uri="{FF2B5EF4-FFF2-40B4-BE49-F238E27FC236}">
                <a16:creationId xmlns:a16="http://schemas.microsoft.com/office/drawing/2014/main" id="{22E30904-C709-4D85-A301-BC6A8296E128}"/>
              </a:ext>
            </a:extLst>
          </p:cNvPr>
          <p:cNvSpPr txBox="1"/>
          <p:nvPr/>
        </p:nvSpPr>
        <p:spPr>
          <a:xfrm>
            <a:off x="3095845" y="724448"/>
            <a:ext cx="5649570" cy="338554"/>
          </a:xfrm>
          <a:prstGeom prst="rect">
            <a:avLst/>
          </a:prstGeom>
          <a:noFill/>
        </p:spPr>
        <p:txBody>
          <a:bodyPr wrap="square" rtlCol="0">
            <a:spAutoFit/>
          </a:bodyPr>
          <a:lstStyle/>
          <a:p>
            <a:r>
              <a:rPr lang="en-GB" sz="1600" dirty="0">
                <a:latin typeface="Comic Sans MS" panose="030F0702030302020204" pitchFamily="66" charset="0"/>
              </a:rPr>
              <a:t>(19 Kings from 9 families / dynasties (about 250 years)</a:t>
            </a:r>
          </a:p>
        </p:txBody>
      </p:sp>
      <p:pic>
        <p:nvPicPr>
          <p:cNvPr id="1026" name="Picture 2" descr="Destruction of Jerusalem. | Bible, Bible land, Bible prophecy">
            <a:extLst>
              <a:ext uri="{FF2B5EF4-FFF2-40B4-BE49-F238E27FC236}">
                <a16:creationId xmlns:a16="http://schemas.microsoft.com/office/drawing/2014/main" id="{82E8D3D2-95CA-4F77-8526-B9216122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25" y="3014814"/>
            <a:ext cx="1807675" cy="14044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EE72E41-806D-454D-86AD-539499480258}"/>
              </a:ext>
            </a:extLst>
          </p:cNvPr>
          <p:cNvSpPr txBox="1"/>
          <p:nvPr/>
        </p:nvSpPr>
        <p:spPr>
          <a:xfrm>
            <a:off x="10384325" y="4035177"/>
            <a:ext cx="1982768" cy="338554"/>
          </a:xfrm>
          <a:prstGeom prst="rect">
            <a:avLst/>
          </a:prstGeom>
          <a:noFill/>
        </p:spPr>
        <p:txBody>
          <a:bodyPr wrap="square" rtlCol="0">
            <a:spAutoFit/>
          </a:bodyPr>
          <a:lstStyle/>
          <a:p>
            <a:r>
              <a:rPr lang="en-GB" sz="1600" dirty="0">
                <a:solidFill>
                  <a:schemeClr val="bg1"/>
                </a:solidFill>
                <a:latin typeface="Comic Sans MS" panose="030F0702030302020204" pitchFamily="66" charset="0"/>
              </a:rPr>
              <a:t>Temple </a:t>
            </a:r>
            <a:r>
              <a:rPr lang="en-GB" sz="1600" dirty="0" err="1">
                <a:solidFill>
                  <a:schemeClr val="bg1"/>
                </a:solidFill>
                <a:latin typeface="Comic Sans MS" panose="030F0702030302020204" pitchFamily="66" charset="0"/>
              </a:rPr>
              <a:t>destoyed</a:t>
            </a:r>
            <a:endParaRPr lang="en-GB"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2274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E58-0750-4C4D-9451-20757E05D07D}"/>
              </a:ext>
            </a:extLst>
          </p:cNvPr>
          <p:cNvSpPr>
            <a:spLocks noGrp="1"/>
          </p:cNvSpPr>
          <p:nvPr>
            <p:ph type="title"/>
          </p:nvPr>
        </p:nvSpPr>
        <p:spPr>
          <a:xfrm>
            <a:off x="544606" y="609600"/>
            <a:ext cx="8729396" cy="667871"/>
          </a:xfrm>
        </p:spPr>
        <p:txBody>
          <a:bodyPr>
            <a:normAutofit/>
          </a:bodyPr>
          <a:lstStyle/>
          <a:p>
            <a:r>
              <a:rPr lang="en-GB" sz="3200" b="1" dirty="0">
                <a:solidFill>
                  <a:srgbClr val="002060"/>
                </a:solidFill>
              </a:rPr>
              <a:t>Dispensational truths: </a:t>
            </a:r>
          </a:p>
        </p:txBody>
      </p:sp>
      <p:sp>
        <p:nvSpPr>
          <p:cNvPr id="4" name="Rectangle 3">
            <a:extLst>
              <a:ext uri="{FF2B5EF4-FFF2-40B4-BE49-F238E27FC236}">
                <a16:creationId xmlns:a16="http://schemas.microsoft.com/office/drawing/2014/main" id="{987EE97B-EF51-4308-AA4C-29A57946F253}"/>
              </a:ext>
            </a:extLst>
          </p:cNvPr>
          <p:cNvSpPr/>
          <p:nvPr/>
        </p:nvSpPr>
        <p:spPr>
          <a:xfrm>
            <a:off x="544606" y="1228298"/>
            <a:ext cx="8599394" cy="5078313"/>
          </a:xfrm>
          <a:prstGeom prst="rect">
            <a:avLst/>
          </a:prstGeom>
        </p:spPr>
        <p:txBody>
          <a:bodyPr wrap="square">
            <a:spAutoFit/>
          </a:bodyPr>
          <a:lstStyle/>
          <a:p>
            <a:r>
              <a:rPr lang="en-GB" dirty="0"/>
              <a:t>1 Corinthians 9:17  </a:t>
            </a:r>
            <a:r>
              <a:rPr lang="en-GB" b="1" baseline="30000" dirty="0"/>
              <a:t> </a:t>
            </a:r>
            <a:r>
              <a:rPr lang="en-GB" b="1" dirty="0"/>
              <a:t>For if I do this thing willingly, I have a reward: but if against my will, a dispensation of the gospel is committed unto me.</a:t>
            </a:r>
          </a:p>
          <a:p>
            <a:endParaRPr lang="en-GB" dirty="0"/>
          </a:p>
          <a:p>
            <a:r>
              <a:rPr lang="en-GB" dirty="0"/>
              <a:t>Ephesians 3:2 </a:t>
            </a:r>
            <a:r>
              <a:rPr lang="en-GB" b="1" dirty="0"/>
              <a:t>If ye have heard of the dispensation of the grace of God which is given me to you-ward</a:t>
            </a:r>
            <a:r>
              <a:rPr lang="en-GB" dirty="0"/>
              <a:t>:</a:t>
            </a:r>
          </a:p>
          <a:p>
            <a:endParaRPr lang="en-GB" dirty="0"/>
          </a:p>
          <a:p>
            <a:r>
              <a:rPr lang="en-GB" b="1" dirty="0"/>
              <a:t>Dispensation means administration</a:t>
            </a:r>
            <a:r>
              <a:rPr lang="en-GB" dirty="0"/>
              <a:t>. </a:t>
            </a:r>
          </a:p>
          <a:p>
            <a:endParaRPr lang="en-GB" dirty="0"/>
          </a:p>
          <a:p>
            <a:r>
              <a:rPr lang="en-GB" dirty="0"/>
              <a:t>A dispensation is a period of time during which God deals in a particular way with man in respect to sin and mans responsibility. (Time period, responsibility, failures &amp; consequences. God moves)</a:t>
            </a:r>
          </a:p>
          <a:p>
            <a:endParaRPr lang="en-GB" b="1" dirty="0"/>
          </a:p>
          <a:p>
            <a:r>
              <a:rPr lang="en-GB" b="1" dirty="0"/>
              <a:t>During a dispensation man is tested </a:t>
            </a:r>
            <a:r>
              <a:rPr lang="en-GB" dirty="0"/>
              <a:t>:-</a:t>
            </a:r>
          </a:p>
          <a:p>
            <a:pPr marL="342900" indent="-342900">
              <a:buFont typeface="Wingdings" panose="05000000000000000000" pitchFamily="2" charset="2"/>
              <a:buChar char="q"/>
            </a:pPr>
            <a:r>
              <a:rPr lang="en-GB" dirty="0"/>
              <a:t> In respect of obedience and</a:t>
            </a:r>
          </a:p>
          <a:p>
            <a:pPr marL="342900" indent="-342900">
              <a:buFont typeface="Wingdings" panose="05000000000000000000" pitchFamily="2" charset="2"/>
              <a:buChar char="q"/>
            </a:pPr>
            <a:r>
              <a:rPr lang="en-GB" dirty="0"/>
              <a:t>To some specific revelation of the will of God</a:t>
            </a:r>
          </a:p>
          <a:p>
            <a:endParaRPr lang="en-GB" dirty="0"/>
          </a:p>
          <a:p>
            <a:r>
              <a:rPr lang="en-GB" dirty="0"/>
              <a:t>So with COVID -19 are we in a time of crossing over from Grace to Tribulations, some say the church would not see tribulation, is COVID -19 a tribulation?  </a:t>
            </a:r>
          </a:p>
        </p:txBody>
      </p:sp>
    </p:spTree>
    <p:extLst>
      <p:ext uri="{BB962C8B-B14F-4D97-AF65-F5344CB8AC3E}">
        <p14:creationId xmlns:p14="http://schemas.microsoft.com/office/powerpoint/2010/main" val="309728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D2437E-879C-4752-BE44-1D00F24A6065}"/>
              </a:ext>
            </a:extLst>
          </p:cNvPr>
          <p:cNvGraphicFramePr>
            <a:graphicFrameLocks noGrp="1"/>
          </p:cNvGraphicFramePr>
          <p:nvPr>
            <p:extLst>
              <p:ext uri="{D42A27DB-BD31-4B8C-83A1-F6EECF244321}">
                <p14:modId xmlns:p14="http://schemas.microsoft.com/office/powerpoint/2010/main" val="2273283654"/>
              </p:ext>
            </p:extLst>
          </p:nvPr>
        </p:nvGraphicFramePr>
        <p:xfrm>
          <a:off x="299104" y="878019"/>
          <a:ext cx="9196588" cy="5637558"/>
        </p:xfrm>
        <a:graphic>
          <a:graphicData uri="http://schemas.openxmlformats.org/drawingml/2006/table">
            <a:tbl>
              <a:tblPr firstRow="1" firstCol="1" bandRow="1"/>
              <a:tblGrid>
                <a:gridCol w="9196588">
                  <a:extLst>
                    <a:ext uri="{9D8B030D-6E8A-4147-A177-3AD203B41FA5}">
                      <a16:colId xmlns:a16="http://schemas.microsoft.com/office/drawing/2014/main" val="1459857209"/>
                    </a:ext>
                  </a:extLst>
                </a:gridCol>
              </a:tblGrid>
              <a:tr h="5637558">
                <a:tc>
                  <a:txBody>
                    <a:bodyPr/>
                    <a:lstStyle/>
                    <a:p>
                      <a:pPr algn="l" fontAlgn="t">
                        <a:lnSpc>
                          <a:spcPct val="107000"/>
                        </a:lnSpc>
                        <a:spcBef>
                          <a:spcPts val="0"/>
                        </a:spcBef>
                        <a:spcAft>
                          <a:spcPts val="0"/>
                        </a:spcAft>
                      </a:pPr>
                      <a:r>
                        <a:rPr lang="en-GB" sz="2800" b="0" i="0" u="none" strike="noStrike" dirty="0">
                          <a:effectLst/>
                          <a:latin typeface="Arial" panose="020B0604020202020204" pitchFamily="34" charset="0"/>
                        </a:rPr>
                        <a:t>Questions:</a:t>
                      </a:r>
                    </a:p>
                    <a:p>
                      <a:pPr algn="l" fontAlgn="t">
                        <a:lnSpc>
                          <a:spcPct val="107000"/>
                        </a:lnSpc>
                        <a:spcBef>
                          <a:spcPts val="0"/>
                        </a:spcBef>
                        <a:spcAft>
                          <a:spcPts val="0"/>
                        </a:spcAft>
                      </a:pPr>
                      <a:endParaRPr lang="en-GB" sz="2800" b="0" i="0" u="none" strike="noStrike" dirty="0">
                        <a:effectLst/>
                        <a:latin typeface="Arial" panose="020B0604020202020204" pitchFamily="34" charset="0"/>
                      </a:endParaRPr>
                    </a:p>
                    <a:p>
                      <a:pPr algn="l" fontAlgn="t">
                        <a:lnSpc>
                          <a:spcPct val="107000"/>
                        </a:lnSpc>
                        <a:spcBef>
                          <a:spcPts val="0"/>
                        </a:spcBef>
                        <a:spcAft>
                          <a:spcPts val="0"/>
                        </a:spcAft>
                      </a:pPr>
                      <a:r>
                        <a:rPr lang="en-GB" sz="2800" b="0" i="0" u="none" strike="noStrike" dirty="0">
                          <a:effectLst/>
                          <a:latin typeface="Arial" panose="020B0604020202020204" pitchFamily="34" charset="0"/>
                        </a:rPr>
                        <a:t>What makes a good King or Queen?</a:t>
                      </a:r>
                    </a:p>
                    <a:p>
                      <a:pPr algn="l" fontAlgn="t">
                        <a:lnSpc>
                          <a:spcPct val="107000"/>
                        </a:lnSpc>
                        <a:spcBef>
                          <a:spcPts val="0"/>
                        </a:spcBef>
                        <a:spcAft>
                          <a:spcPts val="0"/>
                        </a:spcAft>
                      </a:pPr>
                      <a:endParaRPr lang="en-GB" sz="2800" b="0" i="0" u="none" strike="noStrike" dirty="0">
                        <a:effectLst/>
                        <a:latin typeface="Arial" panose="020B0604020202020204" pitchFamily="34" charset="0"/>
                      </a:endParaRPr>
                    </a:p>
                    <a:p>
                      <a:pPr algn="l" fontAlgn="t">
                        <a:lnSpc>
                          <a:spcPct val="107000"/>
                        </a:lnSpc>
                        <a:spcBef>
                          <a:spcPts val="0"/>
                        </a:spcBef>
                        <a:spcAft>
                          <a:spcPts val="0"/>
                        </a:spcAft>
                      </a:pPr>
                      <a:r>
                        <a:rPr lang="en-GB" sz="2800" b="0" i="0" u="none" strike="noStrike" dirty="0">
                          <a:effectLst/>
                          <a:latin typeface="Arial" panose="020B0604020202020204" pitchFamily="34" charset="0"/>
                        </a:rPr>
                        <a:t>How many good Kings &amp; Queen’s are there in this</a:t>
                      </a:r>
                    </a:p>
                    <a:p>
                      <a:pPr algn="l" fontAlgn="t">
                        <a:lnSpc>
                          <a:spcPct val="107000"/>
                        </a:lnSpc>
                        <a:spcBef>
                          <a:spcPts val="0"/>
                        </a:spcBef>
                        <a:spcAft>
                          <a:spcPts val="0"/>
                        </a:spcAft>
                      </a:pPr>
                      <a:r>
                        <a:rPr lang="en-GB" sz="2800" b="0" i="0" u="none" strike="noStrike" dirty="0">
                          <a:effectLst/>
                          <a:latin typeface="Arial" panose="020B0604020202020204" pitchFamily="34" charset="0"/>
                        </a:rPr>
                        <a:t>part of history of the Dispensation of the Law? </a:t>
                      </a:r>
                    </a:p>
                    <a:p>
                      <a:pPr marL="514350" indent="-514350" algn="l" fontAlgn="t">
                        <a:lnSpc>
                          <a:spcPct val="107000"/>
                        </a:lnSpc>
                        <a:spcBef>
                          <a:spcPts val="0"/>
                        </a:spcBef>
                        <a:spcAft>
                          <a:spcPts val="0"/>
                        </a:spcAft>
                        <a:buAutoNum type="alphaUcParenR"/>
                      </a:pPr>
                      <a:r>
                        <a:rPr lang="en-GB" sz="2800" b="0" i="0" u="none" strike="noStrike" dirty="0">
                          <a:effectLst/>
                          <a:latin typeface="Arial" panose="020B0604020202020204" pitchFamily="34" charset="0"/>
                        </a:rPr>
                        <a:t>39</a:t>
                      </a:r>
                    </a:p>
                    <a:p>
                      <a:pPr marL="514350" indent="-514350" algn="l" fontAlgn="t">
                        <a:lnSpc>
                          <a:spcPct val="107000"/>
                        </a:lnSpc>
                        <a:spcBef>
                          <a:spcPts val="0"/>
                        </a:spcBef>
                        <a:spcAft>
                          <a:spcPts val="0"/>
                        </a:spcAft>
                        <a:buAutoNum type="alphaUcParenR"/>
                      </a:pPr>
                      <a:r>
                        <a:rPr lang="en-GB" sz="2800" b="0" i="0" u="none" strike="noStrike" dirty="0">
                          <a:effectLst/>
                          <a:latin typeface="Arial" panose="020B0604020202020204" pitchFamily="34" charset="0"/>
                        </a:rPr>
                        <a:t>15</a:t>
                      </a:r>
                    </a:p>
                    <a:p>
                      <a:pPr marL="514350" indent="-514350" algn="l" fontAlgn="t">
                        <a:lnSpc>
                          <a:spcPct val="107000"/>
                        </a:lnSpc>
                        <a:spcBef>
                          <a:spcPts val="0"/>
                        </a:spcBef>
                        <a:spcAft>
                          <a:spcPts val="0"/>
                        </a:spcAft>
                        <a:buAutoNum type="alphaUcParenR"/>
                      </a:pPr>
                      <a:r>
                        <a:rPr lang="en-GB" sz="2800" b="0" i="0" u="none" strike="noStrike" dirty="0">
                          <a:effectLst/>
                          <a:latin typeface="Arial" panose="020B0604020202020204" pitchFamily="34" charset="0"/>
                        </a:rPr>
                        <a:t>5</a:t>
                      </a:r>
                    </a:p>
                    <a:p>
                      <a:pPr marL="514350" indent="-514350" algn="l" fontAlgn="t">
                        <a:lnSpc>
                          <a:spcPct val="107000"/>
                        </a:lnSpc>
                        <a:spcBef>
                          <a:spcPts val="0"/>
                        </a:spcBef>
                        <a:spcAft>
                          <a:spcPts val="0"/>
                        </a:spcAft>
                        <a:buAutoNum type="alphaUcParenR"/>
                      </a:pPr>
                      <a:r>
                        <a:rPr lang="en-GB" sz="2800" b="0" i="0" u="none" strike="noStrike" dirty="0">
                          <a:effectLst/>
                          <a:latin typeface="Arial" panose="020B0604020202020204" pitchFamily="34" charset="0"/>
                        </a:rPr>
                        <a:t>8</a:t>
                      </a:r>
                    </a:p>
                    <a:p>
                      <a:pPr algn="l" fontAlgn="t">
                        <a:lnSpc>
                          <a:spcPct val="107000"/>
                        </a:lnSpc>
                        <a:spcBef>
                          <a:spcPts val="0"/>
                        </a:spcBef>
                        <a:spcAft>
                          <a:spcPts val="0"/>
                        </a:spcAft>
                      </a:pPr>
                      <a:endParaRPr lang="en-GB" sz="2800" b="0" i="0" u="none" strike="noStrike" dirty="0">
                        <a:effectLst/>
                        <a:latin typeface="Arial" panose="020B0604020202020204" pitchFamily="34" charset="0"/>
                      </a:endParaRPr>
                    </a:p>
                    <a:p>
                      <a:pPr algn="l" fontAlgn="t">
                        <a:lnSpc>
                          <a:spcPct val="107000"/>
                        </a:lnSpc>
                        <a:spcBef>
                          <a:spcPts val="0"/>
                        </a:spcBef>
                        <a:spcAft>
                          <a:spcPts val="0"/>
                        </a:spcAft>
                      </a:pPr>
                      <a:r>
                        <a:rPr lang="en-GB" sz="2800" b="0" i="0" u="none" strike="noStrike" dirty="0">
                          <a:effectLst/>
                          <a:latin typeface="Arial" panose="020B0604020202020204" pitchFamily="34" charset="0"/>
                        </a:rPr>
                        <a:t>And Who are they?</a:t>
                      </a:r>
                    </a:p>
                  </a:txBody>
                  <a:tcPr marL="65503" marR="65503" marT="9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438508"/>
                  </a:ext>
                </a:extLst>
              </a:tr>
            </a:tbl>
          </a:graphicData>
        </a:graphic>
      </p:graphicFrame>
      <p:sp>
        <p:nvSpPr>
          <p:cNvPr id="5" name="TextBox 4">
            <a:extLst>
              <a:ext uri="{FF2B5EF4-FFF2-40B4-BE49-F238E27FC236}">
                <a16:creationId xmlns:a16="http://schemas.microsoft.com/office/drawing/2014/main" id="{A8F6EBAF-491B-4474-AF52-7B1289C36AA0}"/>
              </a:ext>
            </a:extLst>
          </p:cNvPr>
          <p:cNvSpPr txBox="1"/>
          <p:nvPr/>
        </p:nvSpPr>
        <p:spPr>
          <a:xfrm>
            <a:off x="299102" y="264920"/>
            <a:ext cx="9656747" cy="538609"/>
          </a:xfrm>
          <a:prstGeom prst="rect">
            <a:avLst/>
          </a:prstGeom>
          <a:noFill/>
        </p:spPr>
        <p:txBody>
          <a:bodyPr wrap="square" rtlCol="0">
            <a:spAutoFit/>
          </a:bodyPr>
          <a:lstStyle/>
          <a:p>
            <a:r>
              <a:rPr lang="en-GB" sz="2900" dirty="0">
                <a:solidFill>
                  <a:srgbClr val="002060"/>
                </a:solidFill>
              </a:rPr>
              <a:t>The Law: Observations Part two, </a:t>
            </a:r>
          </a:p>
        </p:txBody>
      </p:sp>
    </p:spTree>
    <p:extLst>
      <p:ext uri="{BB962C8B-B14F-4D97-AF65-F5344CB8AC3E}">
        <p14:creationId xmlns:p14="http://schemas.microsoft.com/office/powerpoint/2010/main" val="394655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1F3567F3-D9B1-4286-A0BC-10E132F63269}"/>
              </a:ext>
            </a:extLst>
          </p:cNvPr>
          <p:cNvSpPr/>
          <p:nvPr/>
        </p:nvSpPr>
        <p:spPr>
          <a:xfrm>
            <a:off x="812801" y="4591368"/>
            <a:ext cx="1700798"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Rehoboam</a:t>
            </a:r>
          </a:p>
          <a:p>
            <a:pPr algn="ctr"/>
            <a:r>
              <a:rPr lang="en-GB" dirty="0"/>
              <a:t>1</a:t>
            </a:r>
          </a:p>
        </p:txBody>
      </p:sp>
      <p:sp>
        <p:nvSpPr>
          <p:cNvPr id="3" name="Flowchart: Connector 2">
            <a:extLst>
              <a:ext uri="{FF2B5EF4-FFF2-40B4-BE49-F238E27FC236}">
                <a16:creationId xmlns:a16="http://schemas.microsoft.com/office/drawing/2014/main" id="{F928417A-9658-4C07-97D2-4D66E4A359CF}"/>
              </a:ext>
            </a:extLst>
          </p:cNvPr>
          <p:cNvSpPr/>
          <p:nvPr/>
        </p:nvSpPr>
        <p:spPr>
          <a:xfrm>
            <a:off x="812801" y="929529"/>
            <a:ext cx="1775044" cy="116233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Jeroboam</a:t>
            </a:r>
          </a:p>
          <a:p>
            <a:pPr algn="ctr"/>
            <a:r>
              <a:rPr lang="en-GB" dirty="0"/>
              <a:t>1</a:t>
            </a:r>
          </a:p>
        </p:txBody>
      </p:sp>
      <p:sp>
        <p:nvSpPr>
          <p:cNvPr id="6" name="Arrow: Curved Down 5">
            <a:extLst>
              <a:ext uri="{FF2B5EF4-FFF2-40B4-BE49-F238E27FC236}">
                <a16:creationId xmlns:a16="http://schemas.microsoft.com/office/drawing/2014/main" id="{291D04F0-0B3F-4647-A8B9-89B6A0BF86C0}"/>
              </a:ext>
            </a:extLst>
          </p:cNvPr>
          <p:cNvSpPr/>
          <p:nvPr/>
        </p:nvSpPr>
        <p:spPr>
          <a:xfrm rot="1946815">
            <a:off x="86864" y="3501930"/>
            <a:ext cx="2198574"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c 6">
            <a:extLst>
              <a:ext uri="{FF2B5EF4-FFF2-40B4-BE49-F238E27FC236}">
                <a16:creationId xmlns:a16="http://schemas.microsoft.com/office/drawing/2014/main" id="{F6896C0B-29B1-4F06-939C-B28B9317ECB7}"/>
              </a:ext>
            </a:extLst>
          </p:cNvPr>
          <p:cNvSpPr/>
          <p:nvPr/>
        </p:nvSpPr>
        <p:spPr>
          <a:xfrm rot="5888241">
            <a:off x="-350814" y="1253045"/>
            <a:ext cx="1958782" cy="1438018"/>
          </a:xfrm>
          <a:prstGeom prst="arc">
            <a:avLst>
              <a:gd name="adj1" fmla="val 16200000"/>
              <a:gd name="adj2" fmla="val 145183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19CAB2BC-0C5A-4322-9EDB-F4B266814964}"/>
              </a:ext>
            </a:extLst>
          </p:cNvPr>
          <p:cNvCxnSpPr>
            <a:cxnSpLocks/>
            <a:stCxn id="3" idx="6"/>
          </p:cNvCxnSpPr>
          <p:nvPr/>
        </p:nvCxnSpPr>
        <p:spPr>
          <a:xfrm>
            <a:off x="2587845" y="1510697"/>
            <a:ext cx="6993817" cy="0"/>
          </a:xfrm>
          <a:prstGeom prst="line">
            <a:avLst/>
          </a:prstGeom>
        </p:spPr>
        <p:style>
          <a:lnRef idx="3">
            <a:schemeClr val="dk1"/>
          </a:lnRef>
          <a:fillRef idx="0">
            <a:schemeClr val="dk1"/>
          </a:fillRef>
          <a:effectRef idx="2">
            <a:schemeClr val="dk1"/>
          </a:effectRef>
          <a:fontRef idx="minor">
            <a:schemeClr val="tx1"/>
          </a:fontRef>
        </p:style>
      </p:cxnSp>
      <p:sp>
        <p:nvSpPr>
          <p:cNvPr id="12" name="Flowchart: Connector 11">
            <a:extLst>
              <a:ext uri="{FF2B5EF4-FFF2-40B4-BE49-F238E27FC236}">
                <a16:creationId xmlns:a16="http://schemas.microsoft.com/office/drawing/2014/main" id="{9AFDCE1F-B622-4486-9E91-D104184B8543}"/>
              </a:ext>
            </a:extLst>
          </p:cNvPr>
          <p:cNvSpPr/>
          <p:nvPr/>
        </p:nvSpPr>
        <p:spPr>
          <a:xfrm>
            <a:off x="9581662" y="900750"/>
            <a:ext cx="1775044" cy="133444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Captivity Assyria </a:t>
            </a:r>
          </a:p>
          <a:p>
            <a:pPr algn="ctr"/>
            <a:r>
              <a:rPr lang="en-GB" dirty="0">
                <a:solidFill>
                  <a:schemeClr val="tx1"/>
                </a:solidFill>
              </a:rPr>
              <a:t>2 Kings 17</a:t>
            </a:r>
          </a:p>
        </p:txBody>
      </p:sp>
      <p:sp>
        <p:nvSpPr>
          <p:cNvPr id="13" name="Flowchart: Connector 12">
            <a:extLst>
              <a:ext uri="{FF2B5EF4-FFF2-40B4-BE49-F238E27FC236}">
                <a16:creationId xmlns:a16="http://schemas.microsoft.com/office/drawing/2014/main" id="{FAAEEE4F-F593-405E-8C5E-1E6793877B73}"/>
              </a:ext>
            </a:extLst>
          </p:cNvPr>
          <p:cNvSpPr/>
          <p:nvPr/>
        </p:nvSpPr>
        <p:spPr>
          <a:xfrm>
            <a:off x="9749693" y="4505313"/>
            <a:ext cx="1775044" cy="133444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Babylon 70 Years Captivity </a:t>
            </a:r>
          </a:p>
          <a:p>
            <a:pPr algn="ctr"/>
            <a:r>
              <a:rPr lang="en-GB" dirty="0">
                <a:solidFill>
                  <a:schemeClr val="tx1"/>
                </a:solidFill>
              </a:rPr>
              <a:t>2 Kings 25</a:t>
            </a:r>
          </a:p>
        </p:txBody>
      </p:sp>
      <p:sp>
        <p:nvSpPr>
          <p:cNvPr id="15" name="Minus Sign 14">
            <a:extLst>
              <a:ext uri="{FF2B5EF4-FFF2-40B4-BE49-F238E27FC236}">
                <a16:creationId xmlns:a16="http://schemas.microsoft.com/office/drawing/2014/main" id="{001C7627-45AA-4FA5-BA4D-D392F5C77CC7}"/>
              </a:ext>
            </a:extLst>
          </p:cNvPr>
          <p:cNvSpPr/>
          <p:nvPr/>
        </p:nvSpPr>
        <p:spPr>
          <a:xfrm>
            <a:off x="1242646" y="4576218"/>
            <a:ext cx="9800492"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CC5E9E8-52B7-4380-BE75-65A074A08EE0}"/>
              </a:ext>
            </a:extLst>
          </p:cNvPr>
          <p:cNvSpPr txBox="1"/>
          <p:nvPr/>
        </p:nvSpPr>
        <p:spPr>
          <a:xfrm>
            <a:off x="132862" y="2162769"/>
            <a:ext cx="2380738" cy="584775"/>
          </a:xfrm>
          <a:prstGeom prst="rect">
            <a:avLst/>
          </a:prstGeom>
          <a:noFill/>
        </p:spPr>
        <p:txBody>
          <a:bodyPr wrap="square" rtlCol="0">
            <a:spAutoFit/>
          </a:bodyPr>
          <a:lstStyle/>
          <a:p>
            <a:r>
              <a:rPr lang="en-GB" sz="1600" dirty="0">
                <a:latin typeface="Comic Sans MS" panose="030F0702030302020204" pitchFamily="66" charset="0"/>
              </a:rPr>
              <a:t>Revolt of ten tribes</a:t>
            </a:r>
          </a:p>
          <a:p>
            <a:r>
              <a:rPr lang="en-GB" sz="1600" dirty="0">
                <a:latin typeface="Comic Sans MS" panose="030F0702030302020204" pitchFamily="66" charset="0"/>
              </a:rPr>
              <a:t> </a:t>
            </a:r>
            <a:r>
              <a:rPr lang="en-GB" sz="1400" dirty="0">
                <a:latin typeface="Comic Sans MS" panose="030F0702030302020204" pitchFamily="66" charset="0"/>
              </a:rPr>
              <a:t>1 Kings Ch 12</a:t>
            </a:r>
          </a:p>
        </p:txBody>
      </p:sp>
      <p:sp>
        <p:nvSpPr>
          <p:cNvPr id="17" name="TextBox 16">
            <a:extLst>
              <a:ext uri="{FF2B5EF4-FFF2-40B4-BE49-F238E27FC236}">
                <a16:creationId xmlns:a16="http://schemas.microsoft.com/office/drawing/2014/main" id="{DCFD9C2C-B48B-44D1-A57F-90CE47EF32A5}"/>
              </a:ext>
            </a:extLst>
          </p:cNvPr>
          <p:cNvSpPr txBox="1"/>
          <p:nvPr/>
        </p:nvSpPr>
        <p:spPr>
          <a:xfrm>
            <a:off x="1172308" y="2947207"/>
            <a:ext cx="2649415" cy="553998"/>
          </a:xfrm>
          <a:prstGeom prst="rect">
            <a:avLst/>
          </a:prstGeom>
          <a:noFill/>
        </p:spPr>
        <p:txBody>
          <a:bodyPr wrap="square" rtlCol="0">
            <a:spAutoFit/>
          </a:bodyPr>
          <a:lstStyle/>
          <a:p>
            <a:r>
              <a:rPr lang="en-GB" b="1" dirty="0">
                <a:latin typeface="Comic Sans MS" panose="030F0702030302020204" pitchFamily="66" charset="0"/>
              </a:rPr>
              <a:t>The Kingdom Divided</a:t>
            </a:r>
          </a:p>
          <a:p>
            <a:r>
              <a:rPr lang="en-GB" sz="1200" b="1" dirty="0">
                <a:latin typeface="Comic Sans MS" panose="030F0702030302020204" pitchFamily="66" charset="0"/>
              </a:rPr>
              <a:t>1 Kings 11:26 -40 –Ch12</a:t>
            </a:r>
          </a:p>
        </p:txBody>
      </p:sp>
      <p:sp>
        <p:nvSpPr>
          <p:cNvPr id="18" name="TextBox 17">
            <a:extLst>
              <a:ext uri="{FF2B5EF4-FFF2-40B4-BE49-F238E27FC236}">
                <a16:creationId xmlns:a16="http://schemas.microsoft.com/office/drawing/2014/main" id="{22F774CC-4210-40D8-A955-AEB8A86A3890}"/>
              </a:ext>
            </a:extLst>
          </p:cNvPr>
          <p:cNvSpPr txBox="1"/>
          <p:nvPr/>
        </p:nvSpPr>
        <p:spPr>
          <a:xfrm>
            <a:off x="-1" y="0"/>
            <a:ext cx="2587845" cy="369332"/>
          </a:xfrm>
          <a:prstGeom prst="rect">
            <a:avLst/>
          </a:prstGeom>
          <a:noFill/>
        </p:spPr>
        <p:txBody>
          <a:bodyPr wrap="square" rtlCol="0">
            <a:spAutoFit/>
          </a:bodyPr>
          <a:lstStyle/>
          <a:p>
            <a:r>
              <a:rPr lang="en-GB" dirty="0">
                <a:latin typeface="Comic Sans MS" panose="030F0702030302020204" pitchFamily="66" charset="0"/>
              </a:rPr>
              <a:t>The Law continued </a:t>
            </a:r>
          </a:p>
        </p:txBody>
      </p:sp>
      <p:sp>
        <p:nvSpPr>
          <p:cNvPr id="19" name="TextBox 18">
            <a:extLst>
              <a:ext uri="{FF2B5EF4-FFF2-40B4-BE49-F238E27FC236}">
                <a16:creationId xmlns:a16="http://schemas.microsoft.com/office/drawing/2014/main" id="{EE42BBA5-8651-47B7-BD4B-1A8E38CF2A1A}"/>
              </a:ext>
            </a:extLst>
          </p:cNvPr>
          <p:cNvSpPr txBox="1"/>
          <p:nvPr/>
        </p:nvSpPr>
        <p:spPr>
          <a:xfrm>
            <a:off x="2993291" y="386839"/>
            <a:ext cx="6338199" cy="369332"/>
          </a:xfrm>
          <a:prstGeom prst="rect">
            <a:avLst/>
          </a:prstGeom>
          <a:noFill/>
        </p:spPr>
        <p:txBody>
          <a:bodyPr wrap="square" rtlCol="0">
            <a:spAutoFit/>
          </a:bodyPr>
          <a:lstStyle/>
          <a:p>
            <a:r>
              <a:rPr lang="en-GB" dirty="0">
                <a:latin typeface="Comic Sans MS" panose="030F0702030302020204" pitchFamily="66" charset="0"/>
              </a:rPr>
              <a:t>Northern Kingdom.  Israel (Ten Tribes)  Capitol Samaria </a:t>
            </a:r>
          </a:p>
        </p:txBody>
      </p:sp>
      <p:sp>
        <p:nvSpPr>
          <p:cNvPr id="20" name="TextBox 19">
            <a:extLst>
              <a:ext uri="{FF2B5EF4-FFF2-40B4-BE49-F238E27FC236}">
                <a16:creationId xmlns:a16="http://schemas.microsoft.com/office/drawing/2014/main" id="{53251C0F-C3AF-44C2-AAE9-93FEA6C7F661}"/>
              </a:ext>
            </a:extLst>
          </p:cNvPr>
          <p:cNvSpPr txBox="1"/>
          <p:nvPr/>
        </p:nvSpPr>
        <p:spPr>
          <a:xfrm>
            <a:off x="2910445" y="5332638"/>
            <a:ext cx="7046354" cy="615553"/>
          </a:xfrm>
          <a:prstGeom prst="rect">
            <a:avLst/>
          </a:prstGeom>
          <a:noFill/>
        </p:spPr>
        <p:txBody>
          <a:bodyPr wrap="square" rtlCol="0">
            <a:spAutoFit/>
          </a:bodyPr>
          <a:lstStyle/>
          <a:p>
            <a:r>
              <a:rPr lang="en-GB" dirty="0">
                <a:latin typeface="Comic Sans MS" panose="030F0702030302020204" pitchFamily="66" charset="0"/>
              </a:rPr>
              <a:t>The Southern Kingdom . Judah (Two Tribes) Capitol Jerusalem</a:t>
            </a:r>
          </a:p>
          <a:p>
            <a:r>
              <a:rPr lang="en-GB" sz="1600" dirty="0">
                <a:latin typeface="Comic Sans MS" panose="030F0702030302020204" pitchFamily="66" charset="0"/>
              </a:rPr>
              <a:t>  (19 Kings 1 Queen All of David Dynasty about 400 years)</a:t>
            </a:r>
          </a:p>
        </p:txBody>
      </p:sp>
      <p:sp>
        <p:nvSpPr>
          <p:cNvPr id="21" name="Left Brace 20">
            <a:extLst>
              <a:ext uri="{FF2B5EF4-FFF2-40B4-BE49-F238E27FC236}">
                <a16:creationId xmlns:a16="http://schemas.microsoft.com/office/drawing/2014/main" id="{EDC98E99-AFB3-4BAB-84D4-B614BEB1A9A7}"/>
              </a:ext>
            </a:extLst>
          </p:cNvPr>
          <p:cNvSpPr/>
          <p:nvPr/>
        </p:nvSpPr>
        <p:spPr>
          <a:xfrm>
            <a:off x="2910445" y="1643208"/>
            <a:ext cx="229692" cy="10772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4CFB853D-089C-4BA4-AC3F-3D28756F4116}"/>
              </a:ext>
            </a:extLst>
          </p:cNvPr>
          <p:cNvSpPr/>
          <p:nvPr/>
        </p:nvSpPr>
        <p:spPr>
          <a:xfrm>
            <a:off x="2832760" y="3462154"/>
            <a:ext cx="227868" cy="1114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09A9E6DB-BA8B-41B5-B251-DFBD8EEA62BE}"/>
              </a:ext>
            </a:extLst>
          </p:cNvPr>
          <p:cNvSpPr txBox="1"/>
          <p:nvPr/>
        </p:nvSpPr>
        <p:spPr>
          <a:xfrm>
            <a:off x="3065892" y="1710362"/>
            <a:ext cx="7624638" cy="1077218"/>
          </a:xfrm>
          <a:prstGeom prst="rect">
            <a:avLst/>
          </a:prstGeom>
          <a:noFill/>
        </p:spPr>
        <p:txBody>
          <a:bodyPr wrap="square" rtlCol="0">
            <a:spAutoFit/>
          </a:bodyPr>
          <a:lstStyle/>
          <a:p>
            <a:r>
              <a:rPr lang="en-GB" sz="1050" dirty="0">
                <a:latin typeface="Comic Sans MS" panose="030F0702030302020204" pitchFamily="66" charset="0"/>
              </a:rPr>
              <a:t>1)  </a:t>
            </a:r>
            <a:r>
              <a:rPr lang="en-GB" sz="1600" dirty="0">
                <a:latin typeface="Comic Sans MS" panose="030F0702030302020204" pitchFamily="66" charset="0"/>
              </a:rPr>
              <a:t>Jeroboam      </a:t>
            </a:r>
            <a:r>
              <a:rPr lang="en-GB" sz="1050" dirty="0">
                <a:latin typeface="Comic Sans MS" panose="030F0702030302020204" pitchFamily="66" charset="0"/>
              </a:rPr>
              <a:t>2)</a:t>
            </a:r>
            <a:r>
              <a:rPr lang="en-GB" sz="1600" dirty="0">
                <a:latin typeface="Comic Sans MS" panose="030F0702030302020204" pitchFamily="66" charset="0"/>
              </a:rPr>
              <a:t> Nadab         </a:t>
            </a:r>
            <a:r>
              <a:rPr lang="en-GB" sz="1050" dirty="0">
                <a:latin typeface="Comic Sans MS" panose="030F0702030302020204" pitchFamily="66" charset="0"/>
              </a:rPr>
              <a:t>3)</a:t>
            </a:r>
            <a:r>
              <a:rPr lang="en-GB" sz="1600" dirty="0">
                <a:latin typeface="Comic Sans MS" panose="030F0702030302020204" pitchFamily="66" charset="0"/>
              </a:rPr>
              <a:t> </a:t>
            </a:r>
            <a:r>
              <a:rPr lang="en-GB" sz="1600" dirty="0" err="1">
                <a:latin typeface="Comic Sans MS" panose="030F0702030302020204" pitchFamily="66" charset="0"/>
              </a:rPr>
              <a:t>Baasha</a:t>
            </a:r>
            <a:r>
              <a:rPr lang="en-GB" sz="1600" dirty="0">
                <a:latin typeface="Comic Sans MS" panose="030F0702030302020204" pitchFamily="66" charset="0"/>
              </a:rPr>
              <a:t>          </a:t>
            </a:r>
            <a:r>
              <a:rPr lang="en-GB" sz="1050" dirty="0">
                <a:latin typeface="Comic Sans MS" panose="030F0702030302020204" pitchFamily="66" charset="0"/>
              </a:rPr>
              <a:t>4)</a:t>
            </a:r>
            <a:r>
              <a:rPr lang="en-GB" sz="1600" dirty="0">
                <a:latin typeface="Comic Sans MS" panose="030F0702030302020204" pitchFamily="66" charset="0"/>
              </a:rPr>
              <a:t> </a:t>
            </a:r>
            <a:r>
              <a:rPr lang="en-GB" sz="1600" dirty="0" err="1">
                <a:latin typeface="Comic Sans MS" panose="030F0702030302020204" pitchFamily="66" charset="0"/>
              </a:rPr>
              <a:t>Elah</a:t>
            </a:r>
            <a:r>
              <a:rPr lang="en-GB" sz="1600" dirty="0">
                <a:latin typeface="Comic Sans MS" panose="030F0702030302020204" pitchFamily="66" charset="0"/>
              </a:rPr>
              <a:t>               </a:t>
            </a:r>
            <a:r>
              <a:rPr lang="en-GB" sz="1050" dirty="0">
                <a:latin typeface="Comic Sans MS" panose="030F0702030302020204" pitchFamily="66" charset="0"/>
              </a:rPr>
              <a:t>5)</a:t>
            </a:r>
            <a:r>
              <a:rPr lang="en-GB" sz="1600" dirty="0">
                <a:latin typeface="Comic Sans MS" panose="030F0702030302020204" pitchFamily="66" charset="0"/>
              </a:rPr>
              <a:t> </a:t>
            </a:r>
            <a:r>
              <a:rPr lang="en-GB" sz="1600" dirty="0" err="1">
                <a:latin typeface="Comic Sans MS" panose="030F0702030302020204" pitchFamily="66" charset="0"/>
              </a:rPr>
              <a:t>Zimri</a:t>
            </a:r>
            <a:endParaRPr lang="en-GB" sz="1600" dirty="0">
              <a:latin typeface="Comic Sans MS" panose="030F0702030302020204" pitchFamily="66" charset="0"/>
            </a:endParaRPr>
          </a:p>
          <a:p>
            <a:r>
              <a:rPr lang="en-GB" sz="1050" dirty="0">
                <a:latin typeface="Comic Sans MS" panose="030F0702030302020204" pitchFamily="66" charset="0"/>
              </a:rPr>
              <a:t>6)</a:t>
            </a:r>
            <a:r>
              <a:rPr lang="en-GB" sz="1600" dirty="0">
                <a:latin typeface="Comic Sans MS" panose="030F0702030302020204" pitchFamily="66" charset="0"/>
              </a:rPr>
              <a:t>  </a:t>
            </a:r>
            <a:r>
              <a:rPr lang="en-GB" sz="1600" dirty="0" err="1">
                <a:latin typeface="Comic Sans MS" panose="030F0702030302020204" pitchFamily="66" charset="0"/>
              </a:rPr>
              <a:t>Omri</a:t>
            </a:r>
            <a:r>
              <a:rPr lang="en-GB" sz="1600" dirty="0">
                <a:latin typeface="Comic Sans MS" panose="030F0702030302020204" pitchFamily="66" charset="0"/>
              </a:rPr>
              <a:t>             </a:t>
            </a:r>
            <a:r>
              <a:rPr lang="en-GB" sz="1050" dirty="0">
                <a:latin typeface="Comic Sans MS" panose="030F0702030302020204" pitchFamily="66" charset="0"/>
              </a:rPr>
              <a:t>7)</a:t>
            </a:r>
            <a:r>
              <a:rPr lang="en-GB" sz="1600" dirty="0">
                <a:latin typeface="Comic Sans MS" panose="030F0702030302020204" pitchFamily="66" charset="0"/>
              </a:rPr>
              <a:t> </a:t>
            </a:r>
            <a:r>
              <a:rPr lang="en-GB" sz="1600" b="1" dirty="0">
                <a:latin typeface="Comic Sans MS" panose="030F0702030302020204" pitchFamily="66" charset="0"/>
              </a:rPr>
              <a:t>Ahab</a:t>
            </a:r>
            <a:r>
              <a:rPr lang="en-GB" sz="1600" dirty="0">
                <a:latin typeface="Comic Sans MS" panose="030F0702030302020204" pitchFamily="66" charset="0"/>
              </a:rPr>
              <a:t>           </a:t>
            </a:r>
            <a:r>
              <a:rPr lang="en-GB" sz="1050" dirty="0">
                <a:latin typeface="Comic Sans MS" panose="030F0702030302020204" pitchFamily="66" charset="0"/>
              </a:rPr>
              <a:t>8)</a:t>
            </a:r>
            <a:r>
              <a:rPr lang="en-GB" sz="1600" dirty="0">
                <a:latin typeface="Comic Sans MS" panose="030F0702030302020204" pitchFamily="66" charset="0"/>
              </a:rPr>
              <a:t> Ahaziah        </a:t>
            </a:r>
            <a:r>
              <a:rPr lang="en-GB" sz="1050" dirty="0">
                <a:latin typeface="Comic Sans MS" panose="030F0702030302020204" pitchFamily="66" charset="0"/>
              </a:rPr>
              <a:t>9) </a:t>
            </a:r>
            <a:r>
              <a:rPr lang="en-GB" sz="1600" dirty="0" err="1">
                <a:latin typeface="Comic Sans MS" panose="030F0702030302020204" pitchFamily="66" charset="0"/>
              </a:rPr>
              <a:t>Jehoram</a:t>
            </a:r>
            <a:r>
              <a:rPr lang="en-GB" sz="1600" dirty="0">
                <a:latin typeface="Comic Sans MS" panose="030F0702030302020204" pitchFamily="66" charset="0"/>
              </a:rPr>
              <a:t>       </a:t>
            </a:r>
            <a:r>
              <a:rPr lang="en-GB" sz="1050" dirty="0">
                <a:latin typeface="Comic Sans MS" panose="030F0702030302020204" pitchFamily="66" charset="0"/>
              </a:rPr>
              <a:t>10)</a:t>
            </a:r>
            <a:r>
              <a:rPr lang="en-GB" sz="1600" dirty="0">
                <a:latin typeface="Comic Sans MS" panose="030F0702030302020204" pitchFamily="66" charset="0"/>
              </a:rPr>
              <a:t> Jehu</a:t>
            </a:r>
          </a:p>
          <a:p>
            <a:r>
              <a:rPr lang="en-GB" sz="1050" dirty="0">
                <a:latin typeface="Comic Sans MS" panose="030F0702030302020204" pitchFamily="66" charset="0"/>
              </a:rPr>
              <a:t>11)</a:t>
            </a:r>
            <a:r>
              <a:rPr lang="en-GB" sz="1600" dirty="0">
                <a:latin typeface="Comic Sans MS" panose="030F0702030302020204" pitchFamily="66" charset="0"/>
              </a:rPr>
              <a:t> </a:t>
            </a:r>
            <a:r>
              <a:rPr lang="en-GB" sz="1600" dirty="0" err="1">
                <a:latin typeface="Comic Sans MS" panose="030F0702030302020204" pitchFamily="66" charset="0"/>
              </a:rPr>
              <a:t>Jehoahaz</a:t>
            </a:r>
            <a:r>
              <a:rPr lang="en-GB" sz="1600" dirty="0">
                <a:latin typeface="Comic Sans MS" panose="030F0702030302020204" pitchFamily="66" charset="0"/>
              </a:rPr>
              <a:t>      </a:t>
            </a:r>
            <a:r>
              <a:rPr lang="en-GB" sz="1050" dirty="0">
                <a:latin typeface="Comic Sans MS" panose="030F0702030302020204" pitchFamily="66" charset="0"/>
              </a:rPr>
              <a:t>12)</a:t>
            </a:r>
            <a:r>
              <a:rPr lang="en-GB" sz="1600" dirty="0">
                <a:latin typeface="Comic Sans MS" panose="030F0702030302020204" pitchFamily="66" charset="0"/>
              </a:rPr>
              <a:t> </a:t>
            </a:r>
            <a:r>
              <a:rPr lang="en-GB" sz="1600" dirty="0" err="1">
                <a:latin typeface="Comic Sans MS" panose="030F0702030302020204" pitchFamily="66" charset="0"/>
              </a:rPr>
              <a:t>Joash</a:t>
            </a:r>
            <a:r>
              <a:rPr lang="en-GB" sz="1600" dirty="0">
                <a:latin typeface="Comic Sans MS" panose="030F0702030302020204" pitchFamily="66" charset="0"/>
              </a:rPr>
              <a:t>         </a:t>
            </a:r>
            <a:r>
              <a:rPr lang="en-GB" sz="1050" dirty="0">
                <a:latin typeface="Comic Sans MS" panose="030F0702030302020204" pitchFamily="66" charset="0"/>
              </a:rPr>
              <a:t>13)</a:t>
            </a:r>
            <a:r>
              <a:rPr lang="en-GB" sz="1600" dirty="0">
                <a:latin typeface="Comic Sans MS" panose="030F0702030302020204" pitchFamily="66" charset="0"/>
              </a:rPr>
              <a:t> </a:t>
            </a:r>
            <a:r>
              <a:rPr lang="en-GB" sz="1600" dirty="0" err="1">
                <a:latin typeface="Comic Sans MS" panose="030F0702030302020204" pitchFamily="66" charset="0"/>
              </a:rPr>
              <a:t>JeroboamII</a:t>
            </a:r>
            <a:r>
              <a:rPr lang="en-GB" sz="1400" dirty="0">
                <a:latin typeface="Comic Sans MS" panose="030F0702030302020204" pitchFamily="66" charset="0"/>
              </a:rPr>
              <a:t> </a:t>
            </a:r>
            <a:r>
              <a:rPr lang="en-GB" sz="1050" dirty="0">
                <a:latin typeface="Comic Sans MS" panose="030F0702030302020204" pitchFamily="66" charset="0"/>
              </a:rPr>
              <a:t>14)</a:t>
            </a:r>
            <a:r>
              <a:rPr lang="en-GB" sz="1600" dirty="0">
                <a:latin typeface="Comic Sans MS" panose="030F0702030302020204" pitchFamily="66" charset="0"/>
              </a:rPr>
              <a:t> Zachariah    </a:t>
            </a:r>
            <a:r>
              <a:rPr lang="en-GB" sz="1050" dirty="0">
                <a:latin typeface="Comic Sans MS" panose="030F0702030302020204" pitchFamily="66" charset="0"/>
              </a:rPr>
              <a:t>15)</a:t>
            </a:r>
            <a:r>
              <a:rPr lang="en-GB" sz="1600" dirty="0">
                <a:latin typeface="Comic Sans MS" panose="030F0702030302020204" pitchFamily="66" charset="0"/>
              </a:rPr>
              <a:t> Shallum</a:t>
            </a:r>
          </a:p>
          <a:p>
            <a:r>
              <a:rPr lang="en-GB" sz="1050" dirty="0">
                <a:latin typeface="Comic Sans MS" panose="030F0702030302020204" pitchFamily="66" charset="0"/>
              </a:rPr>
              <a:t>16)</a:t>
            </a:r>
            <a:r>
              <a:rPr lang="en-GB" sz="1600" dirty="0">
                <a:latin typeface="Comic Sans MS" panose="030F0702030302020204" pitchFamily="66" charset="0"/>
              </a:rPr>
              <a:t> Menahem      </a:t>
            </a:r>
            <a:r>
              <a:rPr lang="en-GB" sz="1050" dirty="0">
                <a:latin typeface="Comic Sans MS" panose="030F0702030302020204" pitchFamily="66" charset="0"/>
              </a:rPr>
              <a:t>17)</a:t>
            </a:r>
            <a:r>
              <a:rPr lang="en-GB" sz="1600" dirty="0">
                <a:latin typeface="Comic Sans MS" panose="030F0702030302020204" pitchFamily="66" charset="0"/>
              </a:rPr>
              <a:t> </a:t>
            </a:r>
            <a:r>
              <a:rPr lang="en-GB" sz="1600" dirty="0" err="1">
                <a:latin typeface="Comic Sans MS" panose="030F0702030302020204" pitchFamily="66" charset="0"/>
              </a:rPr>
              <a:t>Pekahiah</a:t>
            </a:r>
            <a:r>
              <a:rPr lang="en-GB" sz="1600" dirty="0">
                <a:latin typeface="Comic Sans MS" panose="030F0702030302020204" pitchFamily="66" charset="0"/>
              </a:rPr>
              <a:t>     </a:t>
            </a:r>
            <a:r>
              <a:rPr lang="en-GB" sz="1050" dirty="0">
                <a:latin typeface="Comic Sans MS" panose="030F0702030302020204" pitchFamily="66" charset="0"/>
              </a:rPr>
              <a:t>18)</a:t>
            </a:r>
            <a:r>
              <a:rPr lang="en-GB" sz="1600" dirty="0">
                <a:latin typeface="Comic Sans MS" panose="030F0702030302020204" pitchFamily="66" charset="0"/>
              </a:rPr>
              <a:t> </a:t>
            </a:r>
            <a:r>
              <a:rPr lang="en-GB" sz="1600" dirty="0" err="1">
                <a:latin typeface="Comic Sans MS" panose="030F0702030302020204" pitchFamily="66" charset="0"/>
              </a:rPr>
              <a:t>Pekah</a:t>
            </a:r>
            <a:r>
              <a:rPr lang="en-GB" sz="1600" dirty="0">
                <a:latin typeface="Comic Sans MS" panose="030F0702030302020204" pitchFamily="66" charset="0"/>
              </a:rPr>
              <a:t>           </a:t>
            </a:r>
            <a:r>
              <a:rPr lang="en-GB" sz="1050" dirty="0">
                <a:latin typeface="Comic Sans MS" panose="030F0702030302020204" pitchFamily="66" charset="0"/>
              </a:rPr>
              <a:t>19) </a:t>
            </a:r>
            <a:r>
              <a:rPr lang="en-GB" sz="1600" dirty="0">
                <a:latin typeface="Comic Sans MS" panose="030F0702030302020204" pitchFamily="66" charset="0"/>
              </a:rPr>
              <a:t>Hosea</a:t>
            </a:r>
          </a:p>
        </p:txBody>
      </p:sp>
      <p:sp>
        <p:nvSpPr>
          <p:cNvPr id="24" name="TextBox 23">
            <a:extLst>
              <a:ext uri="{FF2B5EF4-FFF2-40B4-BE49-F238E27FC236}">
                <a16:creationId xmlns:a16="http://schemas.microsoft.com/office/drawing/2014/main" id="{47F8E9C8-99DF-440A-9931-A79766A38C83}"/>
              </a:ext>
            </a:extLst>
          </p:cNvPr>
          <p:cNvSpPr txBox="1"/>
          <p:nvPr/>
        </p:nvSpPr>
        <p:spPr>
          <a:xfrm>
            <a:off x="1625600" y="2673032"/>
            <a:ext cx="9731106" cy="338554"/>
          </a:xfrm>
          <a:prstGeom prst="rect">
            <a:avLst/>
          </a:prstGeom>
          <a:noFill/>
        </p:spPr>
        <p:txBody>
          <a:bodyPr wrap="square" rtlCol="0">
            <a:spAutoFit/>
          </a:bodyPr>
          <a:lstStyle/>
          <a:p>
            <a:r>
              <a:rPr lang="en-GB" sz="1600" b="1" dirty="0">
                <a:latin typeface="Comic Sans MS" panose="030F0702030302020204" pitchFamily="66" charset="0"/>
              </a:rPr>
              <a:t>The Prophets – *Man of God . </a:t>
            </a:r>
            <a:r>
              <a:rPr lang="en-GB" sz="1600" b="1" dirty="0" err="1">
                <a:latin typeface="Comic Sans MS" panose="030F0702030302020204" pitchFamily="66" charset="0"/>
              </a:rPr>
              <a:t>Ahijah</a:t>
            </a:r>
            <a:r>
              <a:rPr lang="en-GB" sz="1600" b="1" dirty="0">
                <a:latin typeface="Comic Sans MS" panose="030F0702030302020204" pitchFamily="66" charset="0"/>
              </a:rPr>
              <a:t>. Elijah. Micaiah. Elisha. Jonah. Hosea. Amos. Oded</a:t>
            </a:r>
          </a:p>
        </p:txBody>
      </p:sp>
      <p:sp>
        <p:nvSpPr>
          <p:cNvPr id="4" name="TextBox 3">
            <a:extLst>
              <a:ext uri="{FF2B5EF4-FFF2-40B4-BE49-F238E27FC236}">
                <a16:creationId xmlns:a16="http://schemas.microsoft.com/office/drawing/2014/main" id="{8D0EFC15-E607-4036-B7B9-21409DF41A11}"/>
              </a:ext>
            </a:extLst>
          </p:cNvPr>
          <p:cNvSpPr txBox="1"/>
          <p:nvPr/>
        </p:nvSpPr>
        <p:spPr>
          <a:xfrm>
            <a:off x="3060628" y="3552627"/>
            <a:ext cx="8865650" cy="1077218"/>
          </a:xfrm>
          <a:prstGeom prst="rect">
            <a:avLst/>
          </a:prstGeom>
          <a:noFill/>
        </p:spPr>
        <p:txBody>
          <a:bodyPr wrap="square" rtlCol="0">
            <a:spAutoFit/>
          </a:bodyPr>
          <a:lstStyle/>
          <a:p>
            <a:r>
              <a:rPr lang="en-GB" sz="1050" dirty="0">
                <a:latin typeface="Comic Sans MS" panose="030F0702030302020204" pitchFamily="66" charset="0"/>
              </a:rPr>
              <a:t>1) </a:t>
            </a:r>
            <a:r>
              <a:rPr lang="en-GB" sz="1600" dirty="0">
                <a:latin typeface="Comic Sans MS" panose="030F0702030302020204" pitchFamily="66" charset="0"/>
              </a:rPr>
              <a:t>Rehoboam       </a:t>
            </a:r>
            <a:r>
              <a:rPr lang="en-GB" sz="1050" dirty="0">
                <a:latin typeface="Comic Sans MS" panose="030F0702030302020204" pitchFamily="66" charset="0"/>
              </a:rPr>
              <a:t>2) </a:t>
            </a:r>
            <a:r>
              <a:rPr lang="en-GB" sz="1600" dirty="0">
                <a:solidFill>
                  <a:srgbClr val="00B050"/>
                </a:solidFill>
                <a:latin typeface="Comic Sans MS" panose="030F0702030302020204" pitchFamily="66" charset="0"/>
              </a:rPr>
              <a:t>Abijah</a:t>
            </a:r>
            <a:r>
              <a:rPr lang="en-GB" sz="1600" dirty="0">
                <a:latin typeface="Comic Sans MS" panose="030F0702030302020204" pitchFamily="66" charset="0"/>
              </a:rPr>
              <a:t>          </a:t>
            </a:r>
            <a:r>
              <a:rPr lang="en-GB" sz="1050" dirty="0">
                <a:latin typeface="Comic Sans MS" panose="030F0702030302020204" pitchFamily="66" charset="0"/>
              </a:rPr>
              <a:t>3) </a:t>
            </a:r>
            <a:r>
              <a:rPr lang="en-GB" sz="1600" dirty="0">
                <a:latin typeface="Comic Sans MS" panose="030F0702030302020204" pitchFamily="66" charset="0"/>
              </a:rPr>
              <a:t>Asa               </a:t>
            </a:r>
            <a:r>
              <a:rPr lang="en-GB" sz="1050" dirty="0">
                <a:latin typeface="Comic Sans MS" panose="030F0702030302020204" pitchFamily="66" charset="0"/>
              </a:rPr>
              <a:t>4) </a:t>
            </a:r>
            <a:r>
              <a:rPr lang="en-GB" sz="1600" dirty="0" err="1">
                <a:solidFill>
                  <a:srgbClr val="00B050"/>
                </a:solidFill>
                <a:latin typeface="Comic Sans MS" panose="030F0702030302020204" pitchFamily="66" charset="0"/>
              </a:rPr>
              <a:t>Jeshoshaphat</a:t>
            </a:r>
            <a:r>
              <a:rPr lang="en-GB" sz="1600" dirty="0">
                <a:latin typeface="Comic Sans MS" panose="030F0702030302020204" pitchFamily="66" charset="0"/>
              </a:rPr>
              <a:t>  </a:t>
            </a:r>
            <a:r>
              <a:rPr lang="en-GB" sz="1050" dirty="0">
                <a:latin typeface="Comic Sans MS" panose="030F0702030302020204" pitchFamily="66" charset="0"/>
              </a:rPr>
              <a:t>5) </a:t>
            </a:r>
            <a:r>
              <a:rPr lang="en-GB" sz="1600" dirty="0" err="1">
                <a:latin typeface="Comic Sans MS" panose="030F0702030302020204" pitchFamily="66" charset="0"/>
              </a:rPr>
              <a:t>Jehoram</a:t>
            </a:r>
            <a:endParaRPr lang="en-GB" sz="1600" dirty="0">
              <a:latin typeface="Comic Sans MS" panose="030F0702030302020204" pitchFamily="66" charset="0"/>
            </a:endParaRPr>
          </a:p>
          <a:p>
            <a:r>
              <a:rPr lang="en-GB" sz="1050" dirty="0">
                <a:latin typeface="Comic Sans MS" panose="030F0702030302020204" pitchFamily="66" charset="0"/>
              </a:rPr>
              <a:t>6) </a:t>
            </a:r>
            <a:r>
              <a:rPr lang="en-GB" sz="1600" dirty="0">
                <a:latin typeface="Comic Sans MS" panose="030F0702030302020204" pitchFamily="66" charset="0"/>
              </a:rPr>
              <a:t>Ahaziah         </a:t>
            </a:r>
            <a:r>
              <a:rPr lang="en-GB" sz="1050" dirty="0">
                <a:latin typeface="Comic Sans MS" panose="030F0702030302020204" pitchFamily="66" charset="0"/>
              </a:rPr>
              <a:t>7) </a:t>
            </a:r>
            <a:r>
              <a:rPr lang="en-GB" sz="1600" dirty="0">
                <a:latin typeface="Comic Sans MS" panose="030F0702030302020204" pitchFamily="66" charset="0"/>
              </a:rPr>
              <a:t>Athaliah </a:t>
            </a:r>
            <a:r>
              <a:rPr lang="en-GB" sz="900" dirty="0">
                <a:latin typeface="Comic Sans MS" panose="030F0702030302020204" pitchFamily="66" charset="0"/>
              </a:rPr>
              <a:t>queen</a:t>
            </a:r>
            <a:r>
              <a:rPr lang="en-GB" sz="1600" dirty="0">
                <a:latin typeface="Comic Sans MS" panose="030F0702030302020204" pitchFamily="66" charset="0"/>
              </a:rPr>
              <a:t>   </a:t>
            </a:r>
            <a:r>
              <a:rPr lang="en-GB" sz="1050" dirty="0">
                <a:latin typeface="Comic Sans MS" panose="030F0702030302020204" pitchFamily="66" charset="0"/>
              </a:rPr>
              <a:t>8) </a:t>
            </a:r>
            <a:r>
              <a:rPr lang="en-GB" sz="1600" dirty="0" err="1">
                <a:latin typeface="Comic Sans MS" panose="030F0702030302020204" pitchFamily="66" charset="0"/>
              </a:rPr>
              <a:t>Jehoasa</a:t>
            </a:r>
            <a:r>
              <a:rPr lang="en-GB" sz="1600" dirty="0">
                <a:latin typeface="Comic Sans MS" panose="030F0702030302020204" pitchFamily="66" charset="0"/>
              </a:rPr>
              <a:t>       </a:t>
            </a:r>
            <a:r>
              <a:rPr lang="en-GB" sz="1050" dirty="0">
                <a:latin typeface="Comic Sans MS" panose="030F0702030302020204" pitchFamily="66" charset="0"/>
              </a:rPr>
              <a:t>9) </a:t>
            </a:r>
            <a:r>
              <a:rPr lang="en-GB" sz="1600" dirty="0">
                <a:latin typeface="Comic Sans MS" panose="030F0702030302020204" pitchFamily="66" charset="0"/>
              </a:rPr>
              <a:t>Amaziah          </a:t>
            </a:r>
            <a:r>
              <a:rPr lang="en-GB" sz="1050" dirty="0">
                <a:latin typeface="Comic Sans MS" panose="030F0702030302020204" pitchFamily="66" charset="0"/>
              </a:rPr>
              <a:t>10) </a:t>
            </a:r>
            <a:r>
              <a:rPr lang="en-GB" sz="1600" dirty="0">
                <a:latin typeface="Comic Sans MS" panose="030F0702030302020204" pitchFamily="66" charset="0"/>
              </a:rPr>
              <a:t>Uzziah </a:t>
            </a:r>
          </a:p>
          <a:p>
            <a:r>
              <a:rPr lang="en-GB" sz="1050" dirty="0">
                <a:latin typeface="Comic Sans MS" panose="030F0702030302020204" pitchFamily="66" charset="0"/>
              </a:rPr>
              <a:t>11) </a:t>
            </a:r>
            <a:r>
              <a:rPr lang="en-GB" sz="1600" dirty="0">
                <a:solidFill>
                  <a:srgbClr val="00B050"/>
                </a:solidFill>
                <a:latin typeface="Comic Sans MS" panose="030F0702030302020204" pitchFamily="66" charset="0"/>
              </a:rPr>
              <a:t>Jotham</a:t>
            </a:r>
            <a:r>
              <a:rPr lang="en-GB" sz="1600" dirty="0">
                <a:latin typeface="Comic Sans MS" panose="030F0702030302020204" pitchFamily="66" charset="0"/>
              </a:rPr>
              <a:t>         </a:t>
            </a:r>
            <a:r>
              <a:rPr lang="en-GB" sz="1050" dirty="0">
                <a:latin typeface="Comic Sans MS" panose="030F0702030302020204" pitchFamily="66" charset="0"/>
              </a:rPr>
              <a:t>12) </a:t>
            </a:r>
            <a:r>
              <a:rPr lang="en-GB" sz="1600" dirty="0">
                <a:latin typeface="Comic Sans MS" panose="030F0702030302020204" pitchFamily="66" charset="0"/>
              </a:rPr>
              <a:t>Ahaz             </a:t>
            </a:r>
            <a:r>
              <a:rPr lang="en-GB" sz="1050" dirty="0">
                <a:latin typeface="Comic Sans MS" panose="030F0702030302020204" pitchFamily="66" charset="0"/>
              </a:rPr>
              <a:t>13) </a:t>
            </a:r>
            <a:r>
              <a:rPr lang="en-GB" sz="1600" dirty="0">
                <a:solidFill>
                  <a:srgbClr val="00B050"/>
                </a:solidFill>
                <a:latin typeface="Comic Sans MS" panose="030F0702030302020204" pitchFamily="66" charset="0"/>
              </a:rPr>
              <a:t>Hezekiah </a:t>
            </a:r>
            <a:r>
              <a:rPr lang="en-GB" sz="1600" dirty="0">
                <a:latin typeface="Comic Sans MS" panose="030F0702030302020204" pitchFamily="66" charset="0"/>
              </a:rPr>
              <a:t>    </a:t>
            </a:r>
            <a:r>
              <a:rPr lang="en-GB" sz="1050" dirty="0">
                <a:latin typeface="Comic Sans MS" panose="030F0702030302020204" pitchFamily="66" charset="0"/>
              </a:rPr>
              <a:t>14) </a:t>
            </a:r>
            <a:r>
              <a:rPr lang="en-GB" sz="1600" dirty="0" err="1">
                <a:latin typeface="Comic Sans MS" panose="030F0702030302020204" pitchFamily="66" charset="0"/>
              </a:rPr>
              <a:t>Manassen</a:t>
            </a:r>
            <a:r>
              <a:rPr lang="en-GB" sz="1600" dirty="0">
                <a:latin typeface="Comic Sans MS" panose="030F0702030302020204" pitchFamily="66" charset="0"/>
              </a:rPr>
              <a:t>        </a:t>
            </a:r>
            <a:r>
              <a:rPr lang="en-GB" sz="1050" dirty="0">
                <a:latin typeface="Comic Sans MS" panose="030F0702030302020204" pitchFamily="66" charset="0"/>
              </a:rPr>
              <a:t>15) </a:t>
            </a:r>
            <a:r>
              <a:rPr lang="en-GB" sz="1600" dirty="0">
                <a:latin typeface="Comic Sans MS" panose="030F0702030302020204" pitchFamily="66" charset="0"/>
              </a:rPr>
              <a:t>Amon</a:t>
            </a:r>
          </a:p>
          <a:p>
            <a:r>
              <a:rPr lang="en-GB" sz="1050" dirty="0">
                <a:latin typeface="Comic Sans MS" panose="030F0702030302020204" pitchFamily="66" charset="0"/>
              </a:rPr>
              <a:t>16) </a:t>
            </a:r>
            <a:r>
              <a:rPr lang="en-GB" sz="1600" dirty="0">
                <a:solidFill>
                  <a:srgbClr val="00B050"/>
                </a:solidFill>
                <a:latin typeface="Comic Sans MS" panose="030F0702030302020204" pitchFamily="66" charset="0"/>
              </a:rPr>
              <a:t>Josiah  </a:t>
            </a:r>
            <a:r>
              <a:rPr lang="en-GB" sz="1600" dirty="0">
                <a:latin typeface="Comic Sans MS" panose="030F0702030302020204" pitchFamily="66" charset="0"/>
              </a:rPr>
              <a:t>        </a:t>
            </a:r>
            <a:r>
              <a:rPr lang="en-GB" sz="1050" dirty="0">
                <a:latin typeface="Comic Sans MS" panose="030F0702030302020204" pitchFamily="66" charset="0"/>
              </a:rPr>
              <a:t>17) </a:t>
            </a:r>
            <a:r>
              <a:rPr lang="en-GB" sz="1600" dirty="0" err="1">
                <a:latin typeface="Comic Sans MS" panose="030F0702030302020204" pitchFamily="66" charset="0"/>
              </a:rPr>
              <a:t>Jehoahaz</a:t>
            </a:r>
            <a:r>
              <a:rPr lang="en-GB" sz="1600" dirty="0">
                <a:latin typeface="Comic Sans MS" panose="030F0702030302020204" pitchFamily="66" charset="0"/>
              </a:rPr>
              <a:t>      </a:t>
            </a:r>
            <a:r>
              <a:rPr lang="en-GB" sz="1050" dirty="0">
                <a:latin typeface="Comic Sans MS" panose="030F0702030302020204" pitchFamily="66" charset="0"/>
              </a:rPr>
              <a:t>18) </a:t>
            </a:r>
            <a:r>
              <a:rPr lang="en-GB" sz="1600" dirty="0">
                <a:latin typeface="Comic Sans MS" panose="030F0702030302020204" pitchFamily="66" charset="0"/>
              </a:rPr>
              <a:t>Jehoiakim    </a:t>
            </a:r>
            <a:r>
              <a:rPr lang="en-GB" sz="1050" dirty="0">
                <a:latin typeface="Comic Sans MS" panose="030F0702030302020204" pitchFamily="66" charset="0"/>
              </a:rPr>
              <a:t>19) </a:t>
            </a:r>
            <a:r>
              <a:rPr lang="en-GB" sz="1600" dirty="0">
                <a:latin typeface="Comic Sans MS" panose="030F0702030302020204" pitchFamily="66" charset="0"/>
              </a:rPr>
              <a:t>Jehoiachin      </a:t>
            </a:r>
            <a:r>
              <a:rPr lang="en-GB" sz="1050" dirty="0">
                <a:latin typeface="Comic Sans MS" panose="030F0702030302020204" pitchFamily="66" charset="0"/>
              </a:rPr>
              <a:t>20) </a:t>
            </a:r>
            <a:r>
              <a:rPr lang="en-GB" sz="1600" dirty="0">
                <a:latin typeface="Comic Sans MS" panose="030F0702030302020204" pitchFamily="66" charset="0"/>
              </a:rPr>
              <a:t>Zedekiah</a:t>
            </a:r>
          </a:p>
        </p:txBody>
      </p:sp>
      <p:sp>
        <p:nvSpPr>
          <p:cNvPr id="5" name="TextBox 4">
            <a:extLst>
              <a:ext uri="{FF2B5EF4-FFF2-40B4-BE49-F238E27FC236}">
                <a16:creationId xmlns:a16="http://schemas.microsoft.com/office/drawing/2014/main" id="{051D1B35-0491-4C00-8F26-51F7838EA229}"/>
              </a:ext>
            </a:extLst>
          </p:cNvPr>
          <p:cNvSpPr txBox="1"/>
          <p:nvPr/>
        </p:nvSpPr>
        <p:spPr>
          <a:xfrm>
            <a:off x="9331491" y="109418"/>
            <a:ext cx="2587845" cy="646331"/>
          </a:xfrm>
          <a:prstGeom prst="rect">
            <a:avLst/>
          </a:prstGeom>
          <a:noFill/>
        </p:spPr>
        <p:txBody>
          <a:bodyPr wrap="square" rtlCol="0">
            <a:spAutoFit/>
          </a:bodyPr>
          <a:lstStyle/>
          <a:p>
            <a:r>
              <a:rPr lang="en-GB" dirty="0"/>
              <a:t>*13 “Man of God”  in the Bible. </a:t>
            </a:r>
            <a:r>
              <a:rPr lang="en-GB" sz="1400" dirty="0"/>
              <a:t>(example -1 Kings 13:1)</a:t>
            </a:r>
          </a:p>
        </p:txBody>
      </p:sp>
      <p:sp>
        <p:nvSpPr>
          <p:cNvPr id="8" name="TextBox 7">
            <a:extLst>
              <a:ext uri="{FF2B5EF4-FFF2-40B4-BE49-F238E27FC236}">
                <a16:creationId xmlns:a16="http://schemas.microsoft.com/office/drawing/2014/main" id="{A30B7A60-D1EE-4A1E-A5BD-78A51BB82422}"/>
              </a:ext>
            </a:extLst>
          </p:cNvPr>
          <p:cNvSpPr txBox="1"/>
          <p:nvPr/>
        </p:nvSpPr>
        <p:spPr>
          <a:xfrm>
            <a:off x="1719384" y="5957250"/>
            <a:ext cx="9800492" cy="830997"/>
          </a:xfrm>
          <a:prstGeom prst="rect">
            <a:avLst/>
          </a:prstGeom>
          <a:noFill/>
        </p:spPr>
        <p:txBody>
          <a:bodyPr wrap="square" rtlCol="0">
            <a:spAutoFit/>
          </a:bodyPr>
          <a:lstStyle/>
          <a:p>
            <a:r>
              <a:rPr lang="en-GB" sz="1600" b="1" dirty="0">
                <a:latin typeface="Comic Sans MS" panose="030F0702030302020204" pitchFamily="66" charset="0"/>
              </a:rPr>
              <a:t>The Prophets – Shemaiah. </a:t>
            </a:r>
            <a:r>
              <a:rPr lang="en-GB" sz="1600" b="1" dirty="0" err="1">
                <a:latin typeface="Comic Sans MS" panose="030F0702030302020204" pitchFamily="66" charset="0"/>
              </a:rPr>
              <a:t>Iddo</a:t>
            </a:r>
            <a:r>
              <a:rPr lang="en-GB" sz="1600" b="1" dirty="0">
                <a:latin typeface="Comic Sans MS" panose="030F0702030302020204" pitchFamily="66" charset="0"/>
              </a:rPr>
              <a:t>. Azariah. </a:t>
            </a:r>
            <a:r>
              <a:rPr lang="en-GB" sz="1600" b="1" dirty="0" err="1">
                <a:latin typeface="Comic Sans MS" panose="030F0702030302020204" pitchFamily="66" charset="0"/>
              </a:rPr>
              <a:t>Hanani</a:t>
            </a:r>
            <a:r>
              <a:rPr lang="en-GB" sz="1600" b="1" dirty="0">
                <a:latin typeface="Comic Sans MS" panose="030F0702030302020204" pitchFamily="66" charset="0"/>
              </a:rPr>
              <a:t>. Jehu. Eliezer. </a:t>
            </a:r>
            <a:r>
              <a:rPr lang="en-GB" sz="1600" b="1" dirty="0" err="1">
                <a:latin typeface="Comic Sans MS" panose="030F0702030302020204" pitchFamily="66" charset="0"/>
              </a:rPr>
              <a:t>Jahaziel</a:t>
            </a:r>
            <a:r>
              <a:rPr lang="en-GB" sz="1600" b="1" dirty="0">
                <a:latin typeface="Comic Sans MS" panose="030F0702030302020204" pitchFamily="66" charset="0"/>
              </a:rPr>
              <a:t>. Zechariah 1&amp;11.  		             Isaiah . Micah .Nahum. Joel. Jeremiah. Habakkuk. Zephaniah. Ezekiel. Daniel. 			  Obadiah. (post exile Haggai. Zech. Malachi)  </a:t>
            </a:r>
          </a:p>
        </p:txBody>
      </p:sp>
      <p:sp>
        <p:nvSpPr>
          <p:cNvPr id="10" name="TextBox 9">
            <a:extLst>
              <a:ext uri="{FF2B5EF4-FFF2-40B4-BE49-F238E27FC236}">
                <a16:creationId xmlns:a16="http://schemas.microsoft.com/office/drawing/2014/main" id="{22E30904-C709-4D85-A301-BC6A8296E128}"/>
              </a:ext>
            </a:extLst>
          </p:cNvPr>
          <p:cNvSpPr txBox="1"/>
          <p:nvPr/>
        </p:nvSpPr>
        <p:spPr>
          <a:xfrm>
            <a:off x="3095845" y="724448"/>
            <a:ext cx="5649570" cy="338554"/>
          </a:xfrm>
          <a:prstGeom prst="rect">
            <a:avLst/>
          </a:prstGeom>
          <a:noFill/>
        </p:spPr>
        <p:txBody>
          <a:bodyPr wrap="square" rtlCol="0">
            <a:spAutoFit/>
          </a:bodyPr>
          <a:lstStyle/>
          <a:p>
            <a:r>
              <a:rPr lang="en-GB" sz="1600" dirty="0">
                <a:latin typeface="Comic Sans MS" panose="030F0702030302020204" pitchFamily="66" charset="0"/>
              </a:rPr>
              <a:t>(19 Kings from 9 families / dynasties (about 250 years)</a:t>
            </a:r>
          </a:p>
        </p:txBody>
      </p:sp>
      <p:sp>
        <p:nvSpPr>
          <p:cNvPr id="11" name="TextBox 10">
            <a:extLst>
              <a:ext uri="{FF2B5EF4-FFF2-40B4-BE49-F238E27FC236}">
                <a16:creationId xmlns:a16="http://schemas.microsoft.com/office/drawing/2014/main" id="{88E9983F-F444-441A-95C0-49D9A1995047}"/>
              </a:ext>
            </a:extLst>
          </p:cNvPr>
          <p:cNvSpPr txBox="1"/>
          <p:nvPr/>
        </p:nvSpPr>
        <p:spPr>
          <a:xfrm>
            <a:off x="4572287" y="3129080"/>
            <a:ext cx="6118243" cy="369332"/>
          </a:xfrm>
          <a:prstGeom prst="rect">
            <a:avLst/>
          </a:prstGeom>
          <a:noFill/>
        </p:spPr>
        <p:txBody>
          <a:bodyPr wrap="square" rtlCol="0">
            <a:spAutoFit/>
          </a:bodyPr>
          <a:lstStyle/>
          <a:p>
            <a:r>
              <a:rPr lang="en-GB" dirty="0">
                <a:solidFill>
                  <a:srgbClr val="00B050"/>
                </a:solidFill>
                <a:latin typeface="Comic Sans MS" panose="030F0702030302020204" pitchFamily="66" charset="0"/>
              </a:rPr>
              <a:t>5 good kings out of 39 Kings </a:t>
            </a:r>
            <a:r>
              <a:rPr lang="en-GB" dirty="0" err="1">
                <a:solidFill>
                  <a:srgbClr val="00B050"/>
                </a:solidFill>
                <a:latin typeface="Comic Sans MS" panose="030F0702030302020204" pitchFamily="66" charset="0"/>
              </a:rPr>
              <a:t>incl</a:t>
            </a:r>
            <a:r>
              <a:rPr lang="en-GB">
                <a:solidFill>
                  <a:srgbClr val="00B050"/>
                </a:solidFill>
                <a:latin typeface="Comic Sans MS" panose="030F0702030302020204" pitchFamily="66" charset="0"/>
              </a:rPr>
              <a:t> one </a:t>
            </a:r>
            <a:r>
              <a:rPr lang="en-GB" dirty="0">
                <a:solidFill>
                  <a:srgbClr val="00B050"/>
                </a:solidFill>
                <a:latin typeface="Comic Sans MS" panose="030F0702030302020204" pitchFamily="66" charset="0"/>
              </a:rPr>
              <a:t>queen</a:t>
            </a:r>
          </a:p>
        </p:txBody>
      </p:sp>
      <p:pic>
        <p:nvPicPr>
          <p:cNvPr id="25" name="Picture 2" descr="Destruction of Jerusalem. | Bible, Bible land, Bible prophecy">
            <a:extLst>
              <a:ext uri="{FF2B5EF4-FFF2-40B4-BE49-F238E27FC236}">
                <a16:creationId xmlns:a16="http://schemas.microsoft.com/office/drawing/2014/main" id="{2DD0A877-3FAA-4A15-BF44-3F9E9860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25" y="3014814"/>
            <a:ext cx="1807675" cy="140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7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Rectangle 1">
            <a:extLst>
              <a:ext uri="{FF2B5EF4-FFF2-40B4-BE49-F238E27FC236}">
                <a16:creationId xmlns:a16="http://schemas.microsoft.com/office/drawing/2014/main" id="{6138CE8C-6DCD-452A-A5CE-02A0AAF04488}"/>
              </a:ext>
            </a:extLst>
          </p:cNvPr>
          <p:cNvSpPr/>
          <p:nvPr/>
        </p:nvSpPr>
        <p:spPr>
          <a:xfrm>
            <a:off x="740664" y="437079"/>
            <a:ext cx="9849548" cy="954107"/>
          </a:xfrm>
          <a:prstGeom prst="rect">
            <a:avLst/>
          </a:prstGeom>
        </p:spPr>
        <p:txBody>
          <a:bodyPr wrap="square">
            <a:spAutoFit/>
          </a:bodyPr>
          <a:lstStyle/>
          <a:p>
            <a:r>
              <a:rPr lang="en-GB" sz="2800" dirty="0">
                <a:solidFill>
                  <a:srgbClr val="002060"/>
                </a:solidFill>
              </a:rPr>
              <a:t>The Law: Observations </a:t>
            </a:r>
            <a:r>
              <a:rPr lang="en-GB" sz="1600" dirty="0">
                <a:solidFill>
                  <a:srgbClr val="002060"/>
                </a:solidFill>
              </a:rPr>
              <a:t>(Part 3) </a:t>
            </a:r>
            <a:r>
              <a:rPr lang="en-GB" sz="2800" dirty="0">
                <a:solidFill>
                  <a:srgbClr val="002060"/>
                </a:solidFill>
              </a:rPr>
              <a:t>From the restoration to </a:t>
            </a:r>
          </a:p>
          <a:p>
            <a:r>
              <a:rPr lang="en-GB" sz="2800" dirty="0">
                <a:solidFill>
                  <a:srgbClr val="002060"/>
                </a:solidFill>
              </a:rPr>
              <a:t>the end of the Old Testament  </a:t>
            </a:r>
          </a:p>
        </p:txBody>
      </p:sp>
      <p:sp>
        <p:nvSpPr>
          <p:cNvPr id="4" name="TextBox 3">
            <a:extLst>
              <a:ext uri="{FF2B5EF4-FFF2-40B4-BE49-F238E27FC236}">
                <a16:creationId xmlns:a16="http://schemas.microsoft.com/office/drawing/2014/main" id="{983B6250-5808-4135-AD5F-DBCD8FB2D37B}"/>
              </a:ext>
            </a:extLst>
          </p:cNvPr>
          <p:cNvSpPr txBox="1"/>
          <p:nvPr/>
        </p:nvSpPr>
        <p:spPr>
          <a:xfrm>
            <a:off x="521293" y="1248301"/>
            <a:ext cx="9468741" cy="5632311"/>
          </a:xfrm>
          <a:prstGeom prst="rect">
            <a:avLst/>
          </a:prstGeom>
          <a:noFill/>
        </p:spPr>
        <p:txBody>
          <a:bodyPr wrap="square" rtlCol="0">
            <a:spAutoFit/>
          </a:bodyPr>
          <a:lstStyle/>
          <a:p>
            <a:r>
              <a:rPr lang="en-GB" dirty="0"/>
              <a:t>During the time of the captivity,  the </a:t>
            </a:r>
            <a:r>
              <a:rPr lang="en-GB" b="1" dirty="0"/>
              <a:t>great Babylonian Empire came to an end </a:t>
            </a:r>
            <a:r>
              <a:rPr lang="en-GB" dirty="0"/>
              <a:t>by the co-partnership of the </a:t>
            </a:r>
            <a:r>
              <a:rPr lang="en-GB" b="1" dirty="0"/>
              <a:t>Medes-Persian Empire</a:t>
            </a:r>
            <a:r>
              <a:rPr lang="en-GB" dirty="0"/>
              <a:t>. Cyrus the founder of the partnership Belshazzar King of Babylon was slain and Darius the leader of the Medes took the throne.  After 2 years  Darius died. Cyrus took the throne &amp; became the ruler of Babylon.  </a:t>
            </a:r>
            <a:r>
              <a:rPr lang="en-GB" b="1" dirty="0"/>
              <a:t>Daniel ends up in the Lions den</a:t>
            </a:r>
            <a:r>
              <a:rPr lang="en-GB" dirty="0"/>
              <a:t>, after his miraculous deliverance he is able to approach the new king, and showed him the prophecies of Isaiah about himself being God’s instrument for the release of the people. Greatly impressed </a:t>
            </a:r>
            <a:r>
              <a:rPr lang="en-GB" b="1" dirty="0"/>
              <a:t>he set a decree to allow the Israel to return to Jerusalem to build the temple.  </a:t>
            </a:r>
            <a:r>
              <a:rPr lang="en-GB" dirty="0"/>
              <a:t>Daniel 9: 24-27.</a:t>
            </a:r>
          </a:p>
          <a:p>
            <a:r>
              <a:rPr lang="en-GB" u="sng" dirty="0"/>
              <a:t>The return of the Jews from Babylon in three separate missions.</a:t>
            </a:r>
          </a:p>
          <a:p>
            <a:r>
              <a:rPr lang="en-GB" b="1" dirty="0"/>
              <a:t>1</a:t>
            </a:r>
            <a:r>
              <a:rPr lang="en-GB" b="1" baseline="30000" dirty="0"/>
              <a:t>st</a:t>
            </a:r>
            <a:r>
              <a:rPr lang="en-GB" b="1" dirty="0"/>
              <a:t> Under Zerubbabel prince of Judah 50,000</a:t>
            </a:r>
            <a:r>
              <a:rPr lang="en-GB" dirty="0"/>
              <a:t>, repaired the altar &amp; restored worship</a:t>
            </a:r>
          </a:p>
          <a:p>
            <a:r>
              <a:rPr lang="en-GB" dirty="0"/>
              <a:t>The Samaritans refused to work, hindered and stopped the work by an order of King Artaxerxes.  After 16 years interval.  Haggai and Zechariah stirred up the people to finish the work.</a:t>
            </a:r>
          </a:p>
          <a:p>
            <a:r>
              <a:rPr lang="en-GB" b="1" dirty="0"/>
              <a:t>2</a:t>
            </a:r>
            <a:r>
              <a:rPr lang="en-GB" b="1" baseline="30000" dirty="0"/>
              <a:t>nd</a:t>
            </a:r>
            <a:r>
              <a:rPr lang="en-GB" b="1" dirty="0"/>
              <a:t> Led by Ezra the scribe, </a:t>
            </a:r>
            <a:r>
              <a:rPr lang="en-GB" dirty="0"/>
              <a:t>78 years after Zerubbabel's return.  Ezra zeal re-establishing Moses Law, he gained permission from the king to return with a small group of pilgrims.</a:t>
            </a:r>
          </a:p>
          <a:p>
            <a:r>
              <a:rPr lang="en-GB" dirty="0"/>
              <a:t>He found immoralities and abuse, for 3 months he stirred up the people, and brought about a reformation in Jerusalem.</a:t>
            </a:r>
          </a:p>
          <a:p>
            <a:r>
              <a:rPr lang="en-GB" dirty="0"/>
              <a:t>3</a:t>
            </a:r>
            <a:r>
              <a:rPr lang="en-GB" baseline="30000" dirty="0"/>
              <a:t>rd</a:t>
            </a:r>
            <a:r>
              <a:rPr lang="en-GB" dirty="0"/>
              <a:t> </a:t>
            </a:r>
            <a:r>
              <a:rPr lang="en-GB" b="1" dirty="0"/>
              <a:t>Nehemiah, a Jew of captivity</a:t>
            </a:r>
            <a:r>
              <a:rPr lang="en-GB" dirty="0"/>
              <a:t>, found favour with the Kings of Persia.  Messages from Jerusalem with an appeal to Nehemiah for help, his heart was touched and obtained permission from the king to return to Jerusalem to rebuild the walls in 52 days.      </a:t>
            </a:r>
          </a:p>
        </p:txBody>
      </p:sp>
    </p:spTree>
    <p:extLst>
      <p:ext uri="{BB962C8B-B14F-4D97-AF65-F5344CB8AC3E}">
        <p14:creationId xmlns:p14="http://schemas.microsoft.com/office/powerpoint/2010/main" val="281999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A674A1-C06D-441B-8DFB-91C1A6A70DA7}"/>
              </a:ext>
            </a:extLst>
          </p:cNvPr>
          <p:cNvSpPr/>
          <p:nvPr/>
        </p:nvSpPr>
        <p:spPr>
          <a:xfrm>
            <a:off x="239282" y="1068223"/>
            <a:ext cx="2863426" cy="1885991"/>
          </a:xfrm>
          <a:custGeom>
            <a:avLst/>
            <a:gdLst>
              <a:gd name="connsiteX0" fmla="*/ 0 w 974220"/>
              <a:gd name="connsiteY0" fmla="*/ 0 h 821172"/>
              <a:gd name="connsiteX1" fmla="*/ 974220 w 974220"/>
              <a:gd name="connsiteY1" fmla="*/ 811850 h 821172"/>
            </a:gdLst>
            <a:ahLst/>
            <a:cxnLst>
              <a:cxn ang="0">
                <a:pos x="connsiteX0" y="connsiteY0"/>
              </a:cxn>
              <a:cxn ang="0">
                <a:pos x="connsiteX1" y="connsiteY1"/>
              </a:cxn>
            </a:cxnLst>
            <a:rect l="l" t="t" r="r" b="b"/>
            <a:pathLst>
              <a:path w="974220" h="821172">
                <a:moveTo>
                  <a:pt x="0" y="0"/>
                </a:moveTo>
                <a:cubicBezTo>
                  <a:pt x="477852" y="445805"/>
                  <a:pt x="955704" y="891611"/>
                  <a:pt x="974220" y="81185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E5CA546A-7FF2-4C18-9054-F29ACE0FCA3B}"/>
              </a:ext>
            </a:extLst>
          </p:cNvPr>
          <p:cNvSpPr txBox="1"/>
          <p:nvPr/>
        </p:nvSpPr>
        <p:spPr>
          <a:xfrm>
            <a:off x="162370" y="264920"/>
            <a:ext cx="9563199" cy="369332"/>
          </a:xfrm>
          <a:prstGeom prst="rect">
            <a:avLst/>
          </a:prstGeom>
          <a:noFill/>
        </p:spPr>
        <p:txBody>
          <a:bodyPr wrap="square" rtlCol="0">
            <a:spAutoFit/>
          </a:bodyPr>
          <a:lstStyle/>
          <a:p>
            <a:r>
              <a:rPr lang="en-GB" dirty="0">
                <a:latin typeface="Comic Sans MS" panose="030F0702030302020204" pitchFamily="66" charset="0"/>
              </a:rPr>
              <a:t>The post-captivity period – The books of Ezra. Nehemiah. Haggai. Zechariah. Malachi</a:t>
            </a:r>
          </a:p>
        </p:txBody>
      </p:sp>
      <p:sp>
        <p:nvSpPr>
          <p:cNvPr id="5" name="TextBox 4">
            <a:extLst>
              <a:ext uri="{FF2B5EF4-FFF2-40B4-BE49-F238E27FC236}">
                <a16:creationId xmlns:a16="http://schemas.microsoft.com/office/drawing/2014/main" id="{E81CFF82-9D07-4E29-B6FB-D027BDB7929A}"/>
              </a:ext>
            </a:extLst>
          </p:cNvPr>
          <p:cNvSpPr txBox="1"/>
          <p:nvPr/>
        </p:nvSpPr>
        <p:spPr>
          <a:xfrm>
            <a:off x="1" y="2897023"/>
            <a:ext cx="3718038" cy="369332"/>
          </a:xfrm>
          <a:prstGeom prst="rect">
            <a:avLst/>
          </a:prstGeom>
          <a:noFill/>
        </p:spPr>
        <p:txBody>
          <a:bodyPr wrap="square" rtlCol="0">
            <a:spAutoFit/>
          </a:bodyPr>
          <a:lstStyle/>
          <a:p>
            <a:r>
              <a:rPr lang="en-GB" dirty="0">
                <a:latin typeface="Comic Sans MS" panose="030F0702030302020204" pitchFamily="66" charset="0"/>
              </a:rPr>
              <a:t>The Restoration of the Remnant</a:t>
            </a:r>
          </a:p>
        </p:txBody>
      </p:sp>
      <p:sp>
        <p:nvSpPr>
          <p:cNvPr id="6" name="Minus Sign 5">
            <a:extLst>
              <a:ext uri="{FF2B5EF4-FFF2-40B4-BE49-F238E27FC236}">
                <a16:creationId xmlns:a16="http://schemas.microsoft.com/office/drawing/2014/main" id="{00B00C35-94ED-43B3-875E-447B96075B63}"/>
              </a:ext>
            </a:extLst>
          </p:cNvPr>
          <p:cNvSpPr/>
          <p:nvPr/>
        </p:nvSpPr>
        <p:spPr>
          <a:xfrm>
            <a:off x="4221621" y="2492946"/>
            <a:ext cx="8938901"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nus Sign 6">
            <a:extLst>
              <a:ext uri="{FF2B5EF4-FFF2-40B4-BE49-F238E27FC236}">
                <a16:creationId xmlns:a16="http://schemas.microsoft.com/office/drawing/2014/main" id="{3C674A00-5DDB-4254-B600-8E572DA8BA6F}"/>
              </a:ext>
            </a:extLst>
          </p:cNvPr>
          <p:cNvSpPr/>
          <p:nvPr/>
        </p:nvSpPr>
        <p:spPr>
          <a:xfrm rot="19609984">
            <a:off x="-369159" y="3972589"/>
            <a:ext cx="4589596"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inus Sign 7">
            <a:extLst>
              <a:ext uri="{FF2B5EF4-FFF2-40B4-BE49-F238E27FC236}">
                <a16:creationId xmlns:a16="http://schemas.microsoft.com/office/drawing/2014/main" id="{5F5D56FA-96A7-4674-A987-CA4747E409B1}"/>
              </a:ext>
            </a:extLst>
          </p:cNvPr>
          <p:cNvSpPr/>
          <p:nvPr/>
        </p:nvSpPr>
        <p:spPr>
          <a:xfrm>
            <a:off x="3815281" y="2492946"/>
            <a:ext cx="1466019"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8578510-654F-48D2-AE6C-D29E03C43766}"/>
              </a:ext>
            </a:extLst>
          </p:cNvPr>
          <p:cNvSpPr txBox="1"/>
          <p:nvPr/>
        </p:nvSpPr>
        <p:spPr>
          <a:xfrm>
            <a:off x="1489690" y="3350310"/>
            <a:ext cx="1357069" cy="369332"/>
          </a:xfrm>
          <a:prstGeom prst="rect">
            <a:avLst/>
          </a:prstGeom>
          <a:noFill/>
        </p:spPr>
        <p:txBody>
          <a:bodyPr wrap="square" rtlCol="0">
            <a:spAutoFit/>
          </a:bodyPr>
          <a:lstStyle/>
          <a:p>
            <a:r>
              <a:rPr lang="en-GB" dirty="0">
                <a:latin typeface="Comic Sans MS" panose="030F0702030302020204" pitchFamily="66" charset="0"/>
              </a:rPr>
              <a:t>Nehemiah</a:t>
            </a:r>
          </a:p>
        </p:txBody>
      </p:sp>
      <p:sp>
        <p:nvSpPr>
          <p:cNvPr id="10" name="TextBox 9">
            <a:extLst>
              <a:ext uri="{FF2B5EF4-FFF2-40B4-BE49-F238E27FC236}">
                <a16:creationId xmlns:a16="http://schemas.microsoft.com/office/drawing/2014/main" id="{917E49C1-FCA7-43AA-AFC2-4A91F471CECF}"/>
              </a:ext>
            </a:extLst>
          </p:cNvPr>
          <p:cNvSpPr txBox="1"/>
          <p:nvPr/>
        </p:nvSpPr>
        <p:spPr>
          <a:xfrm>
            <a:off x="0" y="2515805"/>
            <a:ext cx="2467407" cy="369332"/>
          </a:xfrm>
          <a:prstGeom prst="rect">
            <a:avLst/>
          </a:prstGeom>
          <a:noFill/>
        </p:spPr>
        <p:txBody>
          <a:bodyPr wrap="square" rtlCol="0">
            <a:spAutoFit/>
          </a:bodyPr>
          <a:lstStyle/>
          <a:p>
            <a:r>
              <a:rPr lang="en-GB" dirty="0"/>
              <a:t>Israel (Isaiah 10:20–22). </a:t>
            </a:r>
          </a:p>
        </p:txBody>
      </p:sp>
      <p:sp>
        <p:nvSpPr>
          <p:cNvPr id="11" name="Arrow: Right 10">
            <a:extLst>
              <a:ext uri="{FF2B5EF4-FFF2-40B4-BE49-F238E27FC236}">
                <a16:creationId xmlns:a16="http://schemas.microsoft.com/office/drawing/2014/main" id="{BA95FD2E-2F7A-4BA7-863E-41F598D2E42E}"/>
              </a:ext>
            </a:extLst>
          </p:cNvPr>
          <p:cNvSpPr/>
          <p:nvPr/>
        </p:nvSpPr>
        <p:spPr>
          <a:xfrm>
            <a:off x="68367" y="491401"/>
            <a:ext cx="8537248" cy="81610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anose="030F0702030302020204" pitchFamily="66" charset="0"/>
              </a:rPr>
              <a:t>Isaiah 11:11-16 </a:t>
            </a:r>
            <a:r>
              <a:rPr lang="en-GB" dirty="0">
                <a:latin typeface="Comic Sans MS" panose="030F0702030302020204" pitchFamily="66" charset="0"/>
              </a:rPr>
              <a:t>Remnant Assyria, Egypt, Pathos, Cush, Elam, Shinar &amp; </a:t>
            </a:r>
            <a:r>
              <a:rPr lang="en-GB" dirty="0" err="1">
                <a:latin typeface="Comic Sans MS" panose="030F0702030302020204" pitchFamily="66" charset="0"/>
              </a:rPr>
              <a:t>Hamath</a:t>
            </a:r>
            <a:endParaRPr lang="en-GB" dirty="0">
              <a:latin typeface="Comic Sans MS" panose="030F0702030302020204" pitchFamily="66" charset="0"/>
            </a:endParaRPr>
          </a:p>
        </p:txBody>
      </p:sp>
      <p:sp>
        <p:nvSpPr>
          <p:cNvPr id="12" name="TextBox 11">
            <a:extLst>
              <a:ext uri="{FF2B5EF4-FFF2-40B4-BE49-F238E27FC236}">
                <a16:creationId xmlns:a16="http://schemas.microsoft.com/office/drawing/2014/main" id="{9290AFE6-9702-42A2-8708-97F758CA5AC9}"/>
              </a:ext>
            </a:extLst>
          </p:cNvPr>
          <p:cNvSpPr txBox="1"/>
          <p:nvPr/>
        </p:nvSpPr>
        <p:spPr>
          <a:xfrm>
            <a:off x="1489689" y="3776037"/>
            <a:ext cx="1136279" cy="369332"/>
          </a:xfrm>
          <a:prstGeom prst="rect">
            <a:avLst/>
          </a:prstGeom>
          <a:noFill/>
        </p:spPr>
        <p:txBody>
          <a:bodyPr wrap="square" rtlCol="0">
            <a:spAutoFit/>
          </a:bodyPr>
          <a:lstStyle/>
          <a:p>
            <a:r>
              <a:rPr lang="en-GB" dirty="0">
                <a:latin typeface="Comic Sans MS" panose="030F0702030302020204" pitchFamily="66" charset="0"/>
              </a:rPr>
              <a:t> Ezra</a:t>
            </a:r>
          </a:p>
        </p:txBody>
      </p:sp>
      <p:sp>
        <p:nvSpPr>
          <p:cNvPr id="13" name="TextBox 12">
            <a:extLst>
              <a:ext uri="{FF2B5EF4-FFF2-40B4-BE49-F238E27FC236}">
                <a16:creationId xmlns:a16="http://schemas.microsoft.com/office/drawing/2014/main" id="{93064BD7-054C-4D3B-975B-82529DF655D4}"/>
              </a:ext>
            </a:extLst>
          </p:cNvPr>
          <p:cNvSpPr txBox="1"/>
          <p:nvPr/>
        </p:nvSpPr>
        <p:spPr>
          <a:xfrm>
            <a:off x="437662" y="4091679"/>
            <a:ext cx="1516184" cy="369332"/>
          </a:xfrm>
          <a:prstGeom prst="rect">
            <a:avLst/>
          </a:prstGeom>
          <a:noFill/>
        </p:spPr>
        <p:txBody>
          <a:bodyPr wrap="square" rtlCol="0">
            <a:spAutoFit/>
          </a:bodyPr>
          <a:lstStyle/>
          <a:p>
            <a:r>
              <a:rPr lang="en-GB" dirty="0">
                <a:latin typeface="Comic Sans MS" panose="030F0702030302020204" pitchFamily="66" charset="0"/>
              </a:rPr>
              <a:t>Zerubbabel</a:t>
            </a:r>
          </a:p>
        </p:txBody>
      </p:sp>
      <p:sp>
        <p:nvSpPr>
          <p:cNvPr id="16" name="TextBox 15">
            <a:extLst>
              <a:ext uri="{FF2B5EF4-FFF2-40B4-BE49-F238E27FC236}">
                <a16:creationId xmlns:a16="http://schemas.microsoft.com/office/drawing/2014/main" id="{A021D9EA-D113-400E-A672-AE404F681A22}"/>
              </a:ext>
            </a:extLst>
          </p:cNvPr>
          <p:cNvSpPr txBox="1"/>
          <p:nvPr/>
        </p:nvSpPr>
        <p:spPr>
          <a:xfrm>
            <a:off x="68367" y="5648770"/>
            <a:ext cx="4311187" cy="1200329"/>
          </a:xfrm>
          <a:prstGeom prst="rect">
            <a:avLst/>
          </a:prstGeom>
          <a:noFill/>
        </p:spPr>
        <p:txBody>
          <a:bodyPr wrap="square" rtlCol="0">
            <a:spAutoFit/>
          </a:bodyPr>
          <a:lstStyle/>
          <a:p>
            <a:r>
              <a:rPr lang="en-GB" dirty="0">
                <a:latin typeface="Comic Sans MS" panose="030F0702030302020204" pitchFamily="66" charset="0"/>
              </a:rPr>
              <a:t>The three missions:</a:t>
            </a:r>
          </a:p>
          <a:p>
            <a:r>
              <a:rPr lang="en-GB" dirty="0">
                <a:latin typeface="Comic Sans MS" panose="030F0702030302020204" pitchFamily="66" charset="0"/>
              </a:rPr>
              <a:t>Zerubbabel – 536 BC.</a:t>
            </a:r>
          </a:p>
          <a:p>
            <a:r>
              <a:rPr lang="en-GB" dirty="0">
                <a:latin typeface="Comic Sans MS" panose="030F0702030302020204" pitchFamily="66" charset="0"/>
              </a:rPr>
              <a:t>Ezra- 78 </a:t>
            </a:r>
            <a:r>
              <a:rPr lang="en-GB" dirty="0" err="1">
                <a:latin typeface="Comic Sans MS" panose="030F0702030302020204" pitchFamily="66" charset="0"/>
              </a:rPr>
              <a:t>yrs</a:t>
            </a:r>
            <a:r>
              <a:rPr lang="en-GB" dirty="0">
                <a:latin typeface="Comic Sans MS" panose="030F0702030302020204" pitchFamily="66" charset="0"/>
              </a:rPr>
              <a:t> later 458 BC</a:t>
            </a:r>
          </a:p>
          <a:p>
            <a:r>
              <a:rPr lang="en-GB" dirty="0">
                <a:latin typeface="Comic Sans MS" panose="030F0702030302020204" pitchFamily="66" charset="0"/>
              </a:rPr>
              <a:t>Nehemiah – 14 years Later 444 BC </a:t>
            </a:r>
          </a:p>
        </p:txBody>
      </p:sp>
      <p:sp>
        <p:nvSpPr>
          <p:cNvPr id="17" name="TextBox 16">
            <a:extLst>
              <a:ext uri="{FF2B5EF4-FFF2-40B4-BE49-F238E27FC236}">
                <a16:creationId xmlns:a16="http://schemas.microsoft.com/office/drawing/2014/main" id="{7B4CC008-EB2D-4F15-A546-6CFCD541B90A}"/>
              </a:ext>
            </a:extLst>
          </p:cNvPr>
          <p:cNvSpPr txBox="1"/>
          <p:nvPr/>
        </p:nvSpPr>
        <p:spPr>
          <a:xfrm>
            <a:off x="4115694" y="3514188"/>
            <a:ext cx="5609875" cy="646331"/>
          </a:xfrm>
          <a:prstGeom prst="rect">
            <a:avLst/>
          </a:prstGeom>
          <a:noFill/>
        </p:spPr>
        <p:txBody>
          <a:bodyPr wrap="square" rtlCol="0">
            <a:spAutoFit/>
          </a:bodyPr>
          <a:lstStyle/>
          <a:p>
            <a:r>
              <a:rPr lang="en-GB" dirty="0"/>
              <a:t>The post-captivity prophets Haggai. Zechariah &amp; Malachi</a:t>
            </a:r>
          </a:p>
          <a:p>
            <a:r>
              <a:rPr lang="en-GB" dirty="0"/>
              <a:t>The last of the Old Testament prophets</a:t>
            </a:r>
          </a:p>
        </p:txBody>
      </p:sp>
      <p:sp>
        <p:nvSpPr>
          <p:cNvPr id="18" name="Rectangle: Rounded Corners 17">
            <a:extLst>
              <a:ext uri="{FF2B5EF4-FFF2-40B4-BE49-F238E27FC236}">
                <a16:creationId xmlns:a16="http://schemas.microsoft.com/office/drawing/2014/main" id="{11C623EA-1C89-41FE-BC42-F780F8F73CC6}"/>
              </a:ext>
            </a:extLst>
          </p:cNvPr>
          <p:cNvSpPr/>
          <p:nvPr/>
        </p:nvSpPr>
        <p:spPr>
          <a:xfrm>
            <a:off x="9628553" y="8901"/>
            <a:ext cx="2563446" cy="29453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omic Sans MS" panose="030F0702030302020204" pitchFamily="66" charset="0"/>
              </a:rPr>
              <a:t>400 years of silent. A faithful few held onto the oracles of God gathered by Ezra, The Law, The prophets &amp; the Psalms </a:t>
            </a:r>
          </a:p>
        </p:txBody>
      </p:sp>
      <p:sp>
        <p:nvSpPr>
          <p:cNvPr id="19" name="Rectangle: Rounded Corners 18">
            <a:extLst>
              <a:ext uri="{FF2B5EF4-FFF2-40B4-BE49-F238E27FC236}">
                <a16:creationId xmlns:a16="http://schemas.microsoft.com/office/drawing/2014/main" id="{6273B9B9-9F57-4A83-AA29-F89D2751B2EC}"/>
              </a:ext>
            </a:extLst>
          </p:cNvPr>
          <p:cNvSpPr/>
          <p:nvPr/>
        </p:nvSpPr>
        <p:spPr>
          <a:xfrm>
            <a:off x="9628554" y="3196492"/>
            <a:ext cx="2563446" cy="36197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Comic Sans MS" panose="030F0702030302020204" pitchFamily="66" charset="0"/>
              </a:rPr>
              <a:t>Historically periods </a:t>
            </a:r>
          </a:p>
          <a:p>
            <a:pPr marL="342900" indent="-342900">
              <a:buAutoNum type="arabicParenR"/>
            </a:pPr>
            <a:r>
              <a:rPr lang="en-GB" dirty="0">
                <a:solidFill>
                  <a:schemeClr val="bg1"/>
                </a:solidFill>
                <a:latin typeface="Comic Sans MS" panose="030F0702030302020204" pitchFamily="66" charset="0"/>
              </a:rPr>
              <a:t>The Persian  </a:t>
            </a:r>
          </a:p>
          <a:p>
            <a:pPr marL="342900" indent="-342900">
              <a:buAutoNum type="arabicParenR"/>
            </a:pPr>
            <a:r>
              <a:rPr lang="en-GB" dirty="0">
                <a:solidFill>
                  <a:schemeClr val="bg1"/>
                </a:solidFill>
                <a:latin typeface="Comic Sans MS" panose="030F0702030302020204" pitchFamily="66" charset="0"/>
              </a:rPr>
              <a:t>The Greeks</a:t>
            </a:r>
          </a:p>
          <a:p>
            <a:pPr marL="342900" indent="-342900">
              <a:buAutoNum type="arabicParenR"/>
            </a:pPr>
            <a:r>
              <a:rPr lang="en-GB" dirty="0">
                <a:solidFill>
                  <a:schemeClr val="bg1"/>
                </a:solidFill>
                <a:latin typeface="Comic Sans MS" panose="030F0702030302020204" pitchFamily="66" charset="0"/>
              </a:rPr>
              <a:t>Jewish independence</a:t>
            </a:r>
          </a:p>
          <a:p>
            <a:pPr marL="342900" indent="-342900">
              <a:buAutoNum type="arabicParenR"/>
            </a:pPr>
            <a:r>
              <a:rPr lang="en-GB" dirty="0">
                <a:solidFill>
                  <a:schemeClr val="bg1"/>
                </a:solidFill>
                <a:latin typeface="Comic Sans MS" panose="030F0702030302020204" pitchFamily="66" charset="0"/>
              </a:rPr>
              <a:t>Romans</a:t>
            </a:r>
          </a:p>
          <a:p>
            <a:r>
              <a:rPr lang="en-GB" dirty="0">
                <a:solidFill>
                  <a:schemeClr val="bg1"/>
                </a:solidFill>
                <a:latin typeface="Comic Sans MS" panose="030F0702030302020204" pitchFamily="66" charset="0"/>
              </a:rPr>
              <a:t>The OT ended in Persian rule &amp; the NT opened under Roman rule</a:t>
            </a:r>
          </a:p>
        </p:txBody>
      </p:sp>
      <p:sp>
        <p:nvSpPr>
          <p:cNvPr id="20" name="Flowchart: Connector 19">
            <a:extLst>
              <a:ext uri="{FF2B5EF4-FFF2-40B4-BE49-F238E27FC236}">
                <a16:creationId xmlns:a16="http://schemas.microsoft.com/office/drawing/2014/main" id="{95F8996F-5181-4A53-A9DF-D4CE4A331CC5}"/>
              </a:ext>
            </a:extLst>
          </p:cNvPr>
          <p:cNvSpPr/>
          <p:nvPr/>
        </p:nvSpPr>
        <p:spPr>
          <a:xfrm>
            <a:off x="68367" y="4454114"/>
            <a:ext cx="1151416" cy="123808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Babylon 70 Years Captivity </a:t>
            </a:r>
          </a:p>
          <a:p>
            <a:pPr algn="ctr"/>
            <a:r>
              <a:rPr lang="en-GB" sz="1200" dirty="0">
                <a:solidFill>
                  <a:schemeClr val="tx1"/>
                </a:solidFill>
              </a:rPr>
              <a:t>2 Kings 25</a:t>
            </a:r>
          </a:p>
        </p:txBody>
      </p:sp>
      <p:sp>
        <p:nvSpPr>
          <p:cNvPr id="21" name="Flowchart: Connector 20">
            <a:extLst>
              <a:ext uri="{FF2B5EF4-FFF2-40B4-BE49-F238E27FC236}">
                <a16:creationId xmlns:a16="http://schemas.microsoft.com/office/drawing/2014/main" id="{396508FD-4A7A-4BB9-B778-1EE44B562B89}"/>
              </a:ext>
            </a:extLst>
          </p:cNvPr>
          <p:cNvSpPr/>
          <p:nvPr/>
        </p:nvSpPr>
        <p:spPr>
          <a:xfrm>
            <a:off x="68367" y="1144624"/>
            <a:ext cx="1187390" cy="1170565"/>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Captivity Assyria </a:t>
            </a:r>
          </a:p>
          <a:p>
            <a:pPr algn="ctr"/>
            <a:r>
              <a:rPr lang="en-GB" sz="1200" dirty="0">
                <a:solidFill>
                  <a:schemeClr val="tx1"/>
                </a:solidFill>
              </a:rPr>
              <a:t>2 Kings 17</a:t>
            </a:r>
          </a:p>
        </p:txBody>
      </p:sp>
    </p:spTree>
    <p:extLst>
      <p:ext uri="{BB962C8B-B14F-4D97-AF65-F5344CB8AC3E}">
        <p14:creationId xmlns:p14="http://schemas.microsoft.com/office/powerpoint/2010/main" val="295772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24665CC3-401C-47CB-AD0C-2B296F1EDB84}"/>
              </a:ext>
            </a:extLst>
          </p:cNvPr>
          <p:cNvSpPr/>
          <p:nvPr/>
        </p:nvSpPr>
        <p:spPr>
          <a:xfrm>
            <a:off x="101602" y="1453159"/>
            <a:ext cx="1430214" cy="146979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Birth of Jesus</a:t>
            </a:r>
          </a:p>
        </p:txBody>
      </p:sp>
      <p:sp>
        <p:nvSpPr>
          <p:cNvPr id="7" name="Flowchart: Connector 6">
            <a:extLst>
              <a:ext uri="{FF2B5EF4-FFF2-40B4-BE49-F238E27FC236}">
                <a16:creationId xmlns:a16="http://schemas.microsoft.com/office/drawing/2014/main" id="{C12FFEC0-9E5F-4CD1-A656-37F8C540DADA}"/>
              </a:ext>
            </a:extLst>
          </p:cNvPr>
          <p:cNvSpPr/>
          <p:nvPr/>
        </p:nvSpPr>
        <p:spPr>
          <a:xfrm>
            <a:off x="1246922" y="2882024"/>
            <a:ext cx="1527540" cy="146979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Baptism of Jesus</a:t>
            </a:r>
          </a:p>
        </p:txBody>
      </p:sp>
      <p:sp>
        <p:nvSpPr>
          <p:cNvPr id="8" name="Flowchart: Connector 7">
            <a:extLst>
              <a:ext uri="{FF2B5EF4-FFF2-40B4-BE49-F238E27FC236}">
                <a16:creationId xmlns:a16="http://schemas.microsoft.com/office/drawing/2014/main" id="{79BA7B16-8B53-4184-8D04-A0B580AC26FA}"/>
              </a:ext>
            </a:extLst>
          </p:cNvPr>
          <p:cNvSpPr/>
          <p:nvPr/>
        </p:nvSpPr>
        <p:spPr>
          <a:xfrm>
            <a:off x="2551724" y="4242051"/>
            <a:ext cx="1527540" cy="146979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Christ’s earthly ministry</a:t>
            </a:r>
          </a:p>
        </p:txBody>
      </p:sp>
      <p:sp>
        <p:nvSpPr>
          <p:cNvPr id="9" name="Flowchart: Connector 8">
            <a:extLst>
              <a:ext uri="{FF2B5EF4-FFF2-40B4-BE49-F238E27FC236}">
                <a16:creationId xmlns:a16="http://schemas.microsoft.com/office/drawing/2014/main" id="{41820ED7-6FF9-4299-ABBA-8ACE3C79020C}"/>
              </a:ext>
            </a:extLst>
          </p:cNvPr>
          <p:cNvSpPr/>
          <p:nvPr/>
        </p:nvSpPr>
        <p:spPr>
          <a:xfrm>
            <a:off x="3957756" y="2772256"/>
            <a:ext cx="1707291" cy="146979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triumphal entry </a:t>
            </a:r>
          </a:p>
        </p:txBody>
      </p:sp>
      <p:sp>
        <p:nvSpPr>
          <p:cNvPr id="10" name="Flowchart: Connector 9">
            <a:extLst>
              <a:ext uri="{FF2B5EF4-FFF2-40B4-BE49-F238E27FC236}">
                <a16:creationId xmlns:a16="http://schemas.microsoft.com/office/drawing/2014/main" id="{28482F22-4893-445D-9A69-B13BFD7B621D}"/>
              </a:ext>
            </a:extLst>
          </p:cNvPr>
          <p:cNvSpPr/>
          <p:nvPr/>
        </p:nvSpPr>
        <p:spPr>
          <a:xfrm>
            <a:off x="5460889" y="1465179"/>
            <a:ext cx="1557326" cy="1469795"/>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Betrayal arrest trial</a:t>
            </a:r>
          </a:p>
        </p:txBody>
      </p:sp>
      <p:sp>
        <p:nvSpPr>
          <p:cNvPr id="11" name="TextBox 10">
            <a:extLst>
              <a:ext uri="{FF2B5EF4-FFF2-40B4-BE49-F238E27FC236}">
                <a16:creationId xmlns:a16="http://schemas.microsoft.com/office/drawing/2014/main" id="{8F2BCC43-8583-42EA-8BCB-05E342E714A4}"/>
              </a:ext>
            </a:extLst>
          </p:cNvPr>
          <p:cNvSpPr txBox="1"/>
          <p:nvPr/>
        </p:nvSpPr>
        <p:spPr>
          <a:xfrm>
            <a:off x="218830" y="226644"/>
            <a:ext cx="11869733" cy="369332"/>
          </a:xfrm>
          <a:prstGeom prst="rect">
            <a:avLst/>
          </a:prstGeom>
          <a:noFill/>
        </p:spPr>
        <p:txBody>
          <a:bodyPr wrap="square" rtlCol="0">
            <a:spAutoFit/>
          </a:bodyPr>
          <a:lstStyle/>
          <a:p>
            <a:r>
              <a:rPr lang="en-GB" dirty="0">
                <a:latin typeface="Comic Sans MS" panose="030F0702030302020204" pitchFamily="66" charset="0"/>
              </a:rPr>
              <a:t>The Law ended at Calvary.                                        The 5</a:t>
            </a:r>
            <a:r>
              <a:rPr lang="en-GB" baseline="30000" dirty="0">
                <a:latin typeface="Comic Sans MS" panose="030F0702030302020204" pitchFamily="66" charset="0"/>
              </a:rPr>
              <a:t>th</a:t>
            </a:r>
            <a:r>
              <a:rPr lang="en-GB" dirty="0">
                <a:latin typeface="Comic Sans MS" panose="030F0702030302020204" pitchFamily="66" charset="0"/>
              </a:rPr>
              <a:t> Dispensation ends in Judgement of Sin at Calvary</a:t>
            </a:r>
          </a:p>
        </p:txBody>
      </p:sp>
      <p:pic>
        <p:nvPicPr>
          <p:cNvPr id="2050" name="Picture 2" descr="Did a Solar Eclipse Darken the Skies during Jesus' Crucifixion?">
            <a:extLst>
              <a:ext uri="{FF2B5EF4-FFF2-40B4-BE49-F238E27FC236}">
                <a16:creationId xmlns:a16="http://schemas.microsoft.com/office/drawing/2014/main" id="{32C5B05D-60DE-40B5-BD9C-B6BD93BF6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538" y="1839662"/>
            <a:ext cx="1718652"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 You Believe in the Resurrection of Jesus Christ? | Biblica ...">
            <a:extLst>
              <a:ext uri="{FF2B5EF4-FFF2-40B4-BE49-F238E27FC236}">
                <a16:creationId xmlns:a16="http://schemas.microsoft.com/office/drawing/2014/main" id="{9E6EF648-5A39-47B6-B4FE-5E2C36F07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697" y="4242050"/>
            <a:ext cx="1718652"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is the Ascension of Jesus so Important to Christians ...">
            <a:extLst>
              <a:ext uri="{FF2B5EF4-FFF2-40B4-BE49-F238E27FC236}">
                <a16:creationId xmlns:a16="http://schemas.microsoft.com/office/drawing/2014/main" id="{A6A8457A-B73C-4DA6-AB28-A76E593BA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5652" y="1217742"/>
            <a:ext cx="1752911" cy="22972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077918-5E0E-4304-BE70-98471FC5C086}"/>
              </a:ext>
            </a:extLst>
          </p:cNvPr>
          <p:cNvSpPr txBox="1"/>
          <p:nvPr/>
        </p:nvSpPr>
        <p:spPr>
          <a:xfrm>
            <a:off x="6909615" y="834600"/>
            <a:ext cx="2712124" cy="954107"/>
          </a:xfrm>
          <a:prstGeom prst="rect">
            <a:avLst/>
          </a:prstGeom>
          <a:noFill/>
        </p:spPr>
        <p:txBody>
          <a:bodyPr wrap="square" rtlCol="0">
            <a:spAutoFit/>
          </a:bodyPr>
          <a:lstStyle/>
          <a:p>
            <a:r>
              <a:rPr lang="en-GB" sz="2800" dirty="0">
                <a:latin typeface="Comic Sans MS" panose="030F0702030302020204" pitchFamily="66" charset="0"/>
              </a:rPr>
              <a:t>“It is finished”</a:t>
            </a:r>
          </a:p>
          <a:p>
            <a:r>
              <a:rPr lang="en-GB" sz="2800" dirty="0">
                <a:latin typeface="Comic Sans MS" panose="030F0702030302020204" pitchFamily="66" charset="0"/>
              </a:rPr>
              <a:t>    Crucifixion </a:t>
            </a:r>
          </a:p>
        </p:txBody>
      </p:sp>
      <p:sp>
        <p:nvSpPr>
          <p:cNvPr id="17" name="TextBox 16">
            <a:extLst>
              <a:ext uri="{FF2B5EF4-FFF2-40B4-BE49-F238E27FC236}">
                <a16:creationId xmlns:a16="http://schemas.microsoft.com/office/drawing/2014/main" id="{3EFFF018-2FDF-4293-B836-DB0B11284960}"/>
              </a:ext>
            </a:extLst>
          </p:cNvPr>
          <p:cNvSpPr txBox="1"/>
          <p:nvPr/>
        </p:nvSpPr>
        <p:spPr>
          <a:xfrm>
            <a:off x="8588648" y="3674449"/>
            <a:ext cx="2485753" cy="523220"/>
          </a:xfrm>
          <a:prstGeom prst="rect">
            <a:avLst/>
          </a:prstGeom>
          <a:noFill/>
        </p:spPr>
        <p:txBody>
          <a:bodyPr wrap="square" rtlCol="0">
            <a:spAutoFit/>
          </a:bodyPr>
          <a:lstStyle/>
          <a:p>
            <a:r>
              <a:rPr lang="en-GB" sz="2800" dirty="0">
                <a:latin typeface="Comic Sans MS" panose="030F0702030302020204" pitchFamily="66" charset="0"/>
              </a:rPr>
              <a:t>Resurrection</a:t>
            </a:r>
          </a:p>
        </p:txBody>
      </p:sp>
      <p:sp>
        <p:nvSpPr>
          <p:cNvPr id="14" name="Rectangle 13">
            <a:extLst>
              <a:ext uri="{FF2B5EF4-FFF2-40B4-BE49-F238E27FC236}">
                <a16:creationId xmlns:a16="http://schemas.microsoft.com/office/drawing/2014/main" id="{FAEEE182-0440-4F8F-A517-F86E43C99837}"/>
              </a:ext>
            </a:extLst>
          </p:cNvPr>
          <p:cNvSpPr/>
          <p:nvPr/>
        </p:nvSpPr>
        <p:spPr>
          <a:xfrm>
            <a:off x="10245969" y="697886"/>
            <a:ext cx="1842594" cy="523220"/>
          </a:xfrm>
          <a:prstGeom prst="rect">
            <a:avLst/>
          </a:prstGeom>
        </p:spPr>
        <p:txBody>
          <a:bodyPr wrap="square">
            <a:spAutoFit/>
          </a:bodyPr>
          <a:lstStyle/>
          <a:p>
            <a:r>
              <a:rPr lang="en-GB" sz="2800" dirty="0">
                <a:latin typeface="Comic Sans MS" panose="030F0702030302020204" pitchFamily="66" charset="0"/>
              </a:rPr>
              <a:t>Ascension</a:t>
            </a:r>
          </a:p>
        </p:txBody>
      </p:sp>
      <p:sp>
        <p:nvSpPr>
          <p:cNvPr id="15" name="TextBox 14">
            <a:extLst>
              <a:ext uri="{FF2B5EF4-FFF2-40B4-BE49-F238E27FC236}">
                <a16:creationId xmlns:a16="http://schemas.microsoft.com/office/drawing/2014/main" id="{F964FD13-87B6-4867-9AEF-0856E2150F3F}"/>
              </a:ext>
            </a:extLst>
          </p:cNvPr>
          <p:cNvSpPr txBox="1"/>
          <p:nvPr/>
        </p:nvSpPr>
        <p:spPr>
          <a:xfrm>
            <a:off x="10792681" y="3111238"/>
            <a:ext cx="1094518" cy="369332"/>
          </a:xfrm>
          <a:prstGeom prst="rect">
            <a:avLst/>
          </a:prstGeom>
          <a:noFill/>
        </p:spPr>
        <p:txBody>
          <a:bodyPr wrap="square" rtlCol="0">
            <a:spAutoFit/>
          </a:bodyPr>
          <a:lstStyle/>
          <a:p>
            <a:r>
              <a:rPr lang="en-GB" b="1" dirty="0">
                <a:highlight>
                  <a:srgbClr val="FFFF00"/>
                </a:highlight>
                <a:latin typeface="Comic Sans MS" panose="030F0702030302020204" pitchFamily="66" charset="0"/>
              </a:rPr>
              <a:t>Olivet</a:t>
            </a:r>
          </a:p>
        </p:txBody>
      </p:sp>
      <p:sp>
        <p:nvSpPr>
          <p:cNvPr id="16" name="Arrow: Curved Right 15">
            <a:extLst>
              <a:ext uri="{FF2B5EF4-FFF2-40B4-BE49-F238E27FC236}">
                <a16:creationId xmlns:a16="http://schemas.microsoft.com/office/drawing/2014/main" id="{E93D3C72-29E5-4BD0-BD69-77686A84F088}"/>
              </a:ext>
            </a:extLst>
          </p:cNvPr>
          <p:cNvSpPr/>
          <p:nvPr/>
        </p:nvSpPr>
        <p:spPr>
          <a:xfrm rot="18046607">
            <a:off x="6682519" y="3276846"/>
            <a:ext cx="754538"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Minus Sign 20">
            <a:extLst>
              <a:ext uri="{FF2B5EF4-FFF2-40B4-BE49-F238E27FC236}">
                <a16:creationId xmlns:a16="http://schemas.microsoft.com/office/drawing/2014/main" id="{405DA020-1D54-476C-9CE4-CB019FB8DB7C}"/>
              </a:ext>
            </a:extLst>
          </p:cNvPr>
          <p:cNvSpPr/>
          <p:nvPr/>
        </p:nvSpPr>
        <p:spPr>
          <a:xfrm rot="19089786">
            <a:off x="5348220" y="2321472"/>
            <a:ext cx="531602"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inus Sign 21">
            <a:extLst>
              <a:ext uri="{FF2B5EF4-FFF2-40B4-BE49-F238E27FC236}">
                <a16:creationId xmlns:a16="http://schemas.microsoft.com/office/drawing/2014/main" id="{AA3292EA-BBC4-4023-9326-F4712C279BED}"/>
              </a:ext>
            </a:extLst>
          </p:cNvPr>
          <p:cNvSpPr/>
          <p:nvPr/>
        </p:nvSpPr>
        <p:spPr>
          <a:xfrm rot="18752500">
            <a:off x="3677828" y="3653307"/>
            <a:ext cx="742155" cy="117748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Curved Down 17">
            <a:extLst>
              <a:ext uri="{FF2B5EF4-FFF2-40B4-BE49-F238E27FC236}">
                <a16:creationId xmlns:a16="http://schemas.microsoft.com/office/drawing/2014/main" id="{63A208E5-82AD-4E4E-8A0D-F03BA7E4A295}"/>
              </a:ext>
            </a:extLst>
          </p:cNvPr>
          <p:cNvSpPr/>
          <p:nvPr/>
        </p:nvSpPr>
        <p:spPr>
          <a:xfrm rot="1372449">
            <a:off x="45718" y="724649"/>
            <a:ext cx="1640053"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Minus Sign 23">
            <a:extLst>
              <a:ext uri="{FF2B5EF4-FFF2-40B4-BE49-F238E27FC236}">
                <a16:creationId xmlns:a16="http://schemas.microsoft.com/office/drawing/2014/main" id="{D3AA3975-DD1B-4D9A-ABF5-1D878CA72D73}"/>
              </a:ext>
            </a:extLst>
          </p:cNvPr>
          <p:cNvSpPr/>
          <p:nvPr/>
        </p:nvSpPr>
        <p:spPr>
          <a:xfrm rot="2863496">
            <a:off x="1144194" y="2416910"/>
            <a:ext cx="498337" cy="96690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inus Sign 24">
            <a:extLst>
              <a:ext uri="{FF2B5EF4-FFF2-40B4-BE49-F238E27FC236}">
                <a16:creationId xmlns:a16="http://schemas.microsoft.com/office/drawing/2014/main" id="{118CA8A2-A9CA-4CB6-9282-DC706C6CC327}"/>
              </a:ext>
            </a:extLst>
          </p:cNvPr>
          <p:cNvSpPr/>
          <p:nvPr/>
        </p:nvSpPr>
        <p:spPr>
          <a:xfrm rot="2863496">
            <a:off x="2399959" y="3850032"/>
            <a:ext cx="498337" cy="96690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CEE4B8D-537A-4C43-9889-702CA5E17802}"/>
              </a:ext>
            </a:extLst>
          </p:cNvPr>
          <p:cNvSpPr txBox="1"/>
          <p:nvPr/>
        </p:nvSpPr>
        <p:spPr>
          <a:xfrm>
            <a:off x="101601" y="2922954"/>
            <a:ext cx="1242645" cy="319798"/>
          </a:xfrm>
          <a:prstGeom prst="rect">
            <a:avLst/>
          </a:prstGeom>
          <a:noFill/>
        </p:spPr>
        <p:txBody>
          <a:bodyPr wrap="square" rtlCol="0">
            <a:spAutoFit/>
          </a:bodyPr>
          <a:lstStyle/>
          <a:p>
            <a:r>
              <a:rPr lang="en-GB" sz="1400" dirty="0">
                <a:latin typeface="Comic Sans MS" panose="030F0702030302020204" pitchFamily="66" charset="0"/>
              </a:rPr>
              <a:t>Matt Ch 1-2</a:t>
            </a:r>
          </a:p>
        </p:txBody>
      </p:sp>
      <p:sp>
        <p:nvSpPr>
          <p:cNvPr id="20" name="Rectangle 19">
            <a:extLst>
              <a:ext uri="{FF2B5EF4-FFF2-40B4-BE49-F238E27FC236}">
                <a16:creationId xmlns:a16="http://schemas.microsoft.com/office/drawing/2014/main" id="{72D86AE6-7818-4DB7-8DE3-3C7E97DAAC4E}"/>
              </a:ext>
            </a:extLst>
          </p:cNvPr>
          <p:cNvSpPr/>
          <p:nvPr/>
        </p:nvSpPr>
        <p:spPr>
          <a:xfrm>
            <a:off x="1442447" y="4347562"/>
            <a:ext cx="1050661" cy="307777"/>
          </a:xfrm>
          <a:prstGeom prst="rect">
            <a:avLst/>
          </a:prstGeom>
        </p:spPr>
        <p:txBody>
          <a:bodyPr wrap="square">
            <a:spAutoFit/>
          </a:bodyPr>
          <a:lstStyle/>
          <a:p>
            <a:r>
              <a:rPr lang="en-GB" sz="1400" dirty="0">
                <a:latin typeface="Comic Sans MS" panose="030F0702030302020204" pitchFamily="66" charset="0"/>
              </a:rPr>
              <a:t>Matt Ch 3</a:t>
            </a:r>
          </a:p>
        </p:txBody>
      </p:sp>
      <p:sp>
        <p:nvSpPr>
          <p:cNvPr id="27" name="TextBox 26">
            <a:extLst>
              <a:ext uri="{FF2B5EF4-FFF2-40B4-BE49-F238E27FC236}">
                <a16:creationId xmlns:a16="http://schemas.microsoft.com/office/drawing/2014/main" id="{C83843E7-D600-42DE-8476-E86B482AD98E}"/>
              </a:ext>
            </a:extLst>
          </p:cNvPr>
          <p:cNvSpPr txBox="1"/>
          <p:nvPr/>
        </p:nvSpPr>
        <p:spPr>
          <a:xfrm>
            <a:off x="2774462" y="5707589"/>
            <a:ext cx="1304802" cy="523220"/>
          </a:xfrm>
          <a:prstGeom prst="rect">
            <a:avLst/>
          </a:prstGeom>
          <a:noFill/>
        </p:spPr>
        <p:txBody>
          <a:bodyPr wrap="square" rtlCol="0">
            <a:spAutoFit/>
          </a:bodyPr>
          <a:lstStyle/>
          <a:p>
            <a:r>
              <a:rPr lang="en-GB" sz="1400" dirty="0">
                <a:latin typeface="Comic Sans MS" panose="030F0702030302020204" pitchFamily="66" charset="0"/>
              </a:rPr>
              <a:t>Matt Ch’s 4 – </a:t>
            </a:r>
          </a:p>
          <a:p>
            <a:r>
              <a:rPr lang="en-GB" sz="1400" dirty="0">
                <a:latin typeface="Comic Sans MS" panose="030F0702030302020204" pitchFamily="66" charset="0"/>
              </a:rPr>
              <a:t>Ch 25</a:t>
            </a:r>
          </a:p>
        </p:txBody>
      </p:sp>
      <p:sp>
        <p:nvSpPr>
          <p:cNvPr id="28" name="TextBox 27">
            <a:extLst>
              <a:ext uri="{FF2B5EF4-FFF2-40B4-BE49-F238E27FC236}">
                <a16:creationId xmlns:a16="http://schemas.microsoft.com/office/drawing/2014/main" id="{D57D10FF-B32F-4234-A537-5949EB59CF6F}"/>
              </a:ext>
            </a:extLst>
          </p:cNvPr>
          <p:cNvSpPr txBox="1"/>
          <p:nvPr/>
        </p:nvSpPr>
        <p:spPr>
          <a:xfrm>
            <a:off x="4269040" y="4242051"/>
            <a:ext cx="1396008" cy="307778"/>
          </a:xfrm>
          <a:prstGeom prst="rect">
            <a:avLst/>
          </a:prstGeom>
          <a:noFill/>
        </p:spPr>
        <p:txBody>
          <a:bodyPr wrap="square" rtlCol="0">
            <a:spAutoFit/>
          </a:bodyPr>
          <a:lstStyle/>
          <a:p>
            <a:r>
              <a:rPr lang="en-GB" sz="1400" dirty="0">
                <a:latin typeface="Comic Sans MS" panose="030F0702030302020204" pitchFamily="66" charset="0"/>
              </a:rPr>
              <a:t>Matt 21: 1-17</a:t>
            </a:r>
          </a:p>
        </p:txBody>
      </p:sp>
      <p:sp>
        <p:nvSpPr>
          <p:cNvPr id="29" name="TextBox 28">
            <a:extLst>
              <a:ext uri="{FF2B5EF4-FFF2-40B4-BE49-F238E27FC236}">
                <a16:creationId xmlns:a16="http://schemas.microsoft.com/office/drawing/2014/main" id="{758CDC4A-10E5-45EA-824C-9E0255CFFD52}"/>
              </a:ext>
            </a:extLst>
          </p:cNvPr>
          <p:cNvSpPr txBox="1"/>
          <p:nvPr/>
        </p:nvSpPr>
        <p:spPr>
          <a:xfrm>
            <a:off x="5749745" y="2934974"/>
            <a:ext cx="1526169" cy="523220"/>
          </a:xfrm>
          <a:prstGeom prst="rect">
            <a:avLst/>
          </a:prstGeom>
          <a:noFill/>
        </p:spPr>
        <p:txBody>
          <a:bodyPr wrap="square" rtlCol="0">
            <a:spAutoFit/>
          </a:bodyPr>
          <a:lstStyle/>
          <a:p>
            <a:r>
              <a:rPr lang="en-GB" sz="1400" dirty="0">
                <a:latin typeface="Comic Sans MS" panose="030F0702030302020204" pitchFamily="66" charset="0"/>
              </a:rPr>
              <a:t>Matt Ch 26</a:t>
            </a:r>
          </a:p>
          <a:p>
            <a:r>
              <a:rPr lang="en-GB" sz="1400" dirty="0">
                <a:latin typeface="Comic Sans MS" panose="030F0702030302020204" pitchFamily="66" charset="0"/>
              </a:rPr>
              <a:t> -27:1-26</a:t>
            </a:r>
          </a:p>
        </p:txBody>
      </p:sp>
      <p:sp>
        <p:nvSpPr>
          <p:cNvPr id="30" name="TextBox 29">
            <a:extLst>
              <a:ext uri="{FF2B5EF4-FFF2-40B4-BE49-F238E27FC236}">
                <a16:creationId xmlns:a16="http://schemas.microsoft.com/office/drawing/2014/main" id="{811ACEE7-BE65-4D83-91B0-8AC208437495}"/>
              </a:ext>
            </a:extLst>
          </p:cNvPr>
          <p:cNvSpPr txBox="1"/>
          <p:nvPr/>
        </p:nvSpPr>
        <p:spPr>
          <a:xfrm>
            <a:off x="8939697" y="5794626"/>
            <a:ext cx="1718652" cy="307777"/>
          </a:xfrm>
          <a:prstGeom prst="rect">
            <a:avLst/>
          </a:prstGeom>
          <a:noFill/>
        </p:spPr>
        <p:txBody>
          <a:bodyPr wrap="square" rtlCol="0">
            <a:spAutoFit/>
          </a:bodyPr>
          <a:lstStyle/>
          <a:p>
            <a:r>
              <a:rPr lang="en-GB" sz="1400" dirty="0">
                <a:latin typeface="Comic Sans MS" panose="030F0702030302020204" pitchFamily="66" charset="0"/>
              </a:rPr>
              <a:t>     Matt Ch 28</a:t>
            </a:r>
          </a:p>
        </p:txBody>
      </p:sp>
      <p:sp>
        <p:nvSpPr>
          <p:cNvPr id="31" name="TextBox 30">
            <a:extLst>
              <a:ext uri="{FF2B5EF4-FFF2-40B4-BE49-F238E27FC236}">
                <a16:creationId xmlns:a16="http://schemas.microsoft.com/office/drawing/2014/main" id="{7BA87638-6635-4DB2-928E-175489B8D397}"/>
              </a:ext>
            </a:extLst>
          </p:cNvPr>
          <p:cNvSpPr txBox="1"/>
          <p:nvPr/>
        </p:nvSpPr>
        <p:spPr>
          <a:xfrm>
            <a:off x="10581275" y="3480571"/>
            <a:ext cx="1430972" cy="307777"/>
          </a:xfrm>
          <a:prstGeom prst="rect">
            <a:avLst/>
          </a:prstGeom>
          <a:noFill/>
        </p:spPr>
        <p:txBody>
          <a:bodyPr wrap="square" rtlCol="0">
            <a:spAutoFit/>
          </a:bodyPr>
          <a:lstStyle/>
          <a:p>
            <a:r>
              <a:rPr lang="en-GB" sz="1400" dirty="0">
                <a:latin typeface="Comic Sans MS" panose="030F0702030302020204" pitchFamily="66" charset="0"/>
              </a:rPr>
              <a:t>  Acts 1:1-14</a:t>
            </a:r>
          </a:p>
        </p:txBody>
      </p:sp>
      <p:sp>
        <p:nvSpPr>
          <p:cNvPr id="2048" name="TextBox 2047">
            <a:extLst>
              <a:ext uri="{FF2B5EF4-FFF2-40B4-BE49-F238E27FC236}">
                <a16:creationId xmlns:a16="http://schemas.microsoft.com/office/drawing/2014/main" id="{54252183-9A8A-41D0-803B-0F0778841CC6}"/>
              </a:ext>
            </a:extLst>
          </p:cNvPr>
          <p:cNvSpPr txBox="1"/>
          <p:nvPr/>
        </p:nvSpPr>
        <p:spPr>
          <a:xfrm>
            <a:off x="7335279" y="3392237"/>
            <a:ext cx="1752911" cy="307777"/>
          </a:xfrm>
          <a:prstGeom prst="rect">
            <a:avLst/>
          </a:prstGeom>
          <a:noFill/>
        </p:spPr>
        <p:txBody>
          <a:bodyPr wrap="square" rtlCol="0">
            <a:spAutoFit/>
          </a:bodyPr>
          <a:lstStyle/>
          <a:p>
            <a:r>
              <a:rPr lang="en-GB" sz="1400" dirty="0">
                <a:latin typeface="Comic Sans MS" panose="030F0702030302020204" pitchFamily="66" charset="0"/>
              </a:rPr>
              <a:t>Matt Ch 27: 27-66</a:t>
            </a:r>
          </a:p>
        </p:txBody>
      </p:sp>
      <p:sp>
        <p:nvSpPr>
          <p:cNvPr id="2049" name="TextBox 2048">
            <a:extLst>
              <a:ext uri="{FF2B5EF4-FFF2-40B4-BE49-F238E27FC236}">
                <a16:creationId xmlns:a16="http://schemas.microsoft.com/office/drawing/2014/main" id="{7E3FE0BD-7C56-4017-9DC4-6D09D83026FE}"/>
              </a:ext>
            </a:extLst>
          </p:cNvPr>
          <p:cNvSpPr txBox="1"/>
          <p:nvPr/>
        </p:nvSpPr>
        <p:spPr>
          <a:xfrm>
            <a:off x="0" y="5268465"/>
            <a:ext cx="4419617" cy="830997"/>
          </a:xfrm>
          <a:prstGeom prst="rect">
            <a:avLst/>
          </a:prstGeom>
          <a:noFill/>
        </p:spPr>
        <p:txBody>
          <a:bodyPr wrap="square" rtlCol="0">
            <a:spAutoFit/>
          </a:bodyPr>
          <a:lstStyle/>
          <a:p>
            <a:r>
              <a:rPr lang="en-GB" sz="1600" dirty="0">
                <a:latin typeface="Comic Sans MS" panose="030F0702030302020204" pitchFamily="66" charset="0"/>
              </a:rPr>
              <a:t>Birth of Jesus</a:t>
            </a:r>
          </a:p>
          <a:p>
            <a:r>
              <a:rPr lang="en-GB" sz="1600" dirty="0">
                <a:latin typeface="Comic Sans MS" panose="030F0702030302020204" pitchFamily="66" charset="0"/>
              </a:rPr>
              <a:t>before the </a:t>
            </a:r>
          </a:p>
          <a:p>
            <a:r>
              <a:rPr lang="en-GB" sz="1600" dirty="0">
                <a:latin typeface="Comic Sans MS" panose="030F0702030302020204" pitchFamily="66" charset="0"/>
              </a:rPr>
              <a:t>death of Herod</a:t>
            </a:r>
          </a:p>
        </p:txBody>
      </p:sp>
      <p:sp>
        <p:nvSpPr>
          <p:cNvPr id="2051" name="TextBox 2050">
            <a:extLst>
              <a:ext uri="{FF2B5EF4-FFF2-40B4-BE49-F238E27FC236}">
                <a16:creationId xmlns:a16="http://schemas.microsoft.com/office/drawing/2014/main" id="{94D112A9-33E0-4380-8443-0E963ED53781}"/>
              </a:ext>
            </a:extLst>
          </p:cNvPr>
          <p:cNvSpPr txBox="1"/>
          <p:nvPr/>
        </p:nvSpPr>
        <p:spPr>
          <a:xfrm>
            <a:off x="1428945" y="2630659"/>
            <a:ext cx="1527540" cy="338554"/>
          </a:xfrm>
          <a:prstGeom prst="rect">
            <a:avLst/>
          </a:prstGeom>
          <a:noFill/>
        </p:spPr>
        <p:txBody>
          <a:bodyPr wrap="square" rtlCol="0">
            <a:spAutoFit/>
          </a:bodyPr>
          <a:lstStyle/>
          <a:p>
            <a:r>
              <a:rPr lang="en-GB" sz="1600" dirty="0">
                <a:latin typeface="Comic Sans MS" panose="030F0702030302020204" pitchFamily="66" charset="0"/>
              </a:rPr>
              <a:t>* 30 years old</a:t>
            </a:r>
          </a:p>
        </p:txBody>
      </p:sp>
      <p:sp>
        <p:nvSpPr>
          <p:cNvPr id="2053" name="TextBox 2052">
            <a:extLst>
              <a:ext uri="{FF2B5EF4-FFF2-40B4-BE49-F238E27FC236}">
                <a16:creationId xmlns:a16="http://schemas.microsoft.com/office/drawing/2014/main" id="{56796B3E-9488-4A18-A7CA-7C222DCA496F}"/>
              </a:ext>
            </a:extLst>
          </p:cNvPr>
          <p:cNvSpPr txBox="1"/>
          <p:nvPr/>
        </p:nvSpPr>
        <p:spPr>
          <a:xfrm>
            <a:off x="609600" y="6267764"/>
            <a:ext cx="11113477" cy="369332"/>
          </a:xfrm>
          <a:prstGeom prst="rect">
            <a:avLst/>
          </a:prstGeom>
          <a:noFill/>
        </p:spPr>
        <p:txBody>
          <a:bodyPr wrap="square" rtlCol="0">
            <a:spAutoFit/>
          </a:bodyPr>
          <a:lstStyle/>
          <a:p>
            <a:r>
              <a:rPr lang="en-GB" dirty="0">
                <a:highlight>
                  <a:srgbClr val="FFFF00"/>
                </a:highlight>
                <a:latin typeface="Comic Sans MS" panose="030F0702030302020204" pitchFamily="66" charset="0"/>
              </a:rPr>
              <a:t>Beginning of the New Testament</a:t>
            </a:r>
            <a:r>
              <a:rPr lang="en-GB" dirty="0">
                <a:latin typeface="Comic Sans MS" panose="030F0702030302020204" pitchFamily="66" charset="0"/>
              </a:rPr>
              <a:t>. Birth – Ministry – Death – Resurrection &amp; Ascension of Jesus Christ</a:t>
            </a:r>
          </a:p>
        </p:txBody>
      </p:sp>
      <p:sp>
        <p:nvSpPr>
          <p:cNvPr id="2055" name="TextBox 2054">
            <a:extLst>
              <a:ext uri="{FF2B5EF4-FFF2-40B4-BE49-F238E27FC236}">
                <a16:creationId xmlns:a16="http://schemas.microsoft.com/office/drawing/2014/main" id="{1CABDF31-3D3F-494A-80AE-C15BD25D73D5}"/>
              </a:ext>
            </a:extLst>
          </p:cNvPr>
          <p:cNvSpPr txBox="1"/>
          <p:nvPr/>
        </p:nvSpPr>
        <p:spPr>
          <a:xfrm>
            <a:off x="1" y="1021380"/>
            <a:ext cx="1734398" cy="369332"/>
          </a:xfrm>
          <a:prstGeom prst="rect">
            <a:avLst/>
          </a:prstGeom>
          <a:noFill/>
        </p:spPr>
        <p:txBody>
          <a:bodyPr wrap="square" rtlCol="0">
            <a:spAutoFit/>
          </a:bodyPr>
          <a:lstStyle/>
          <a:p>
            <a:r>
              <a:rPr lang="en-GB" dirty="0"/>
              <a:t>  Bethlehem </a:t>
            </a:r>
          </a:p>
        </p:txBody>
      </p:sp>
    </p:spTree>
    <p:extLst>
      <p:ext uri="{BB962C8B-B14F-4D97-AF65-F5344CB8AC3E}">
        <p14:creationId xmlns:p14="http://schemas.microsoft.com/office/powerpoint/2010/main" val="403289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5E632B-C87F-4D53-8CD4-32FCB716C269}"/>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endParaRPr lang="en-US" kern="1200" dirty="0">
              <a:solidFill>
                <a:srgbClr val="FFFFFF"/>
              </a:solidFill>
              <a:latin typeface="+mj-lt"/>
              <a:ea typeface="+mj-ea"/>
              <a:cs typeface="+mj-cs"/>
            </a:endParaRPr>
          </a:p>
          <a:p>
            <a:pPr algn="ctr" defTabSz="914400">
              <a:lnSpc>
                <a:spcPct val="90000"/>
              </a:lnSpc>
              <a:spcBef>
                <a:spcPct val="0"/>
              </a:spcBef>
              <a:spcAft>
                <a:spcPts val="600"/>
              </a:spcAft>
            </a:pPr>
            <a:endParaRPr lang="en-US" kern="1200" dirty="0">
              <a:solidFill>
                <a:srgbClr val="FFFFFF"/>
              </a:solidFill>
              <a:latin typeface="+mj-lt"/>
              <a:ea typeface="+mj-ea"/>
              <a:cs typeface="+mj-cs"/>
            </a:endParaRPr>
          </a:p>
          <a:p>
            <a:pPr algn="ctr" defTabSz="914400">
              <a:lnSpc>
                <a:spcPct val="90000"/>
              </a:lnSpc>
              <a:spcBef>
                <a:spcPct val="0"/>
              </a:spcBef>
              <a:spcAft>
                <a:spcPts val="600"/>
              </a:spcAft>
            </a:pPr>
            <a:r>
              <a:rPr lang="en-US" sz="2600" kern="1200" dirty="0">
                <a:solidFill>
                  <a:srgbClr val="FFFFFF"/>
                </a:solidFill>
                <a:latin typeface="+mj-lt"/>
                <a:ea typeface="+mj-ea"/>
                <a:cs typeface="+mj-cs"/>
              </a:rPr>
              <a:t>Dispensation of Grace (The Church Age)</a:t>
            </a:r>
          </a:p>
          <a:p>
            <a:pPr algn="ctr" defTabSz="914400">
              <a:lnSpc>
                <a:spcPct val="90000"/>
              </a:lnSpc>
              <a:spcBef>
                <a:spcPct val="0"/>
              </a:spcBef>
              <a:spcAft>
                <a:spcPts val="600"/>
              </a:spcAft>
            </a:pPr>
            <a:r>
              <a:rPr lang="en-US" kern="1200" dirty="0">
                <a:solidFill>
                  <a:srgbClr val="FFFFFF"/>
                </a:solidFill>
                <a:latin typeface="+mj-lt"/>
                <a:ea typeface="+mj-ea"/>
                <a:cs typeface="+mj-cs"/>
              </a:rPr>
              <a:t>  </a:t>
            </a:r>
          </a:p>
          <a:p>
            <a:pPr algn="ctr" defTabSz="914400">
              <a:lnSpc>
                <a:spcPct val="90000"/>
              </a:lnSpc>
              <a:spcBef>
                <a:spcPct val="0"/>
              </a:spcBef>
              <a:spcAft>
                <a:spcPts val="600"/>
              </a:spcAft>
            </a:pPr>
            <a:endParaRPr lang="en-US" kern="1200" dirty="0">
              <a:solidFill>
                <a:srgbClr val="FFFFFF"/>
              </a:solidFill>
              <a:latin typeface="+mj-lt"/>
              <a:ea typeface="+mj-ea"/>
              <a:cs typeface="+mj-cs"/>
            </a:endParaRPr>
          </a:p>
        </p:txBody>
      </p:sp>
      <p:graphicFrame>
        <p:nvGraphicFramePr>
          <p:cNvPr id="6" name="Table 5">
            <a:extLst>
              <a:ext uri="{FF2B5EF4-FFF2-40B4-BE49-F238E27FC236}">
                <a16:creationId xmlns:a16="http://schemas.microsoft.com/office/drawing/2014/main" id="{2872C392-199B-4CB1-8EE0-8A92D0CBFFEF}"/>
              </a:ext>
            </a:extLst>
          </p:cNvPr>
          <p:cNvGraphicFramePr>
            <a:graphicFrameLocks noGrp="1"/>
          </p:cNvGraphicFramePr>
          <p:nvPr>
            <p:extLst>
              <p:ext uri="{D42A27DB-BD31-4B8C-83A1-F6EECF244321}">
                <p14:modId xmlns:p14="http://schemas.microsoft.com/office/powerpoint/2010/main" val="1991963209"/>
              </p:ext>
            </p:extLst>
          </p:nvPr>
        </p:nvGraphicFramePr>
        <p:xfrm>
          <a:off x="3519056" y="-1"/>
          <a:ext cx="8672946" cy="6922848"/>
        </p:xfrm>
        <a:graphic>
          <a:graphicData uri="http://schemas.openxmlformats.org/drawingml/2006/table">
            <a:tbl>
              <a:tblPr firstRow="1" firstCol="1" bandRow="1">
                <a:tableStyleId>{5C22544A-7EE6-4342-B048-85BDC9FD1C3A}</a:tableStyleId>
              </a:tblPr>
              <a:tblGrid>
                <a:gridCol w="1626114">
                  <a:extLst>
                    <a:ext uri="{9D8B030D-6E8A-4147-A177-3AD203B41FA5}">
                      <a16:colId xmlns:a16="http://schemas.microsoft.com/office/drawing/2014/main" val="1727254592"/>
                    </a:ext>
                  </a:extLst>
                </a:gridCol>
                <a:gridCol w="1756726">
                  <a:extLst>
                    <a:ext uri="{9D8B030D-6E8A-4147-A177-3AD203B41FA5}">
                      <a16:colId xmlns:a16="http://schemas.microsoft.com/office/drawing/2014/main" val="4247944013"/>
                    </a:ext>
                  </a:extLst>
                </a:gridCol>
                <a:gridCol w="2085920">
                  <a:extLst>
                    <a:ext uri="{9D8B030D-6E8A-4147-A177-3AD203B41FA5}">
                      <a16:colId xmlns:a16="http://schemas.microsoft.com/office/drawing/2014/main" val="3623663577"/>
                    </a:ext>
                  </a:extLst>
                </a:gridCol>
                <a:gridCol w="3204186">
                  <a:extLst>
                    <a:ext uri="{9D8B030D-6E8A-4147-A177-3AD203B41FA5}">
                      <a16:colId xmlns:a16="http://schemas.microsoft.com/office/drawing/2014/main" val="1456577278"/>
                    </a:ext>
                  </a:extLst>
                </a:gridCol>
              </a:tblGrid>
              <a:tr h="754173">
                <a:tc>
                  <a:txBody>
                    <a:bodyPr/>
                    <a:lstStyle/>
                    <a:p>
                      <a:pPr>
                        <a:lnSpc>
                          <a:spcPct val="107000"/>
                        </a:lnSpc>
                        <a:spcAft>
                          <a:spcPts val="0"/>
                        </a:spcAft>
                      </a:pPr>
                      <a:r>
                        <a:rPr lang="en-GB" sz="1600">
                          <a:effectLst/>
                        </a:rPr>
                        <a:t>Timescale (random)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a:txBody>
                    <a:bodyPr/>
                    <a:lstStyle/>
                    <a:p>
                      <a:pPr>
                        <a:lnSpc>
                          <a:spcPct val="107000"/>
                        </a:lnSpc>
                        <a:spcAft>
                          <a:spcPts val="0"/>
                        </a:spcAft>
                      </a:pPr>
                      <a:r>
                        <a:rPr lang="en-GB" sz="1600">
                          <a:effectLst/>
                        </a:rPr>
                        <a:t>Man’s Responsibility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a:txBody>
                    <a:bodyPr/>
                    <a:lstStyle/>
                    <a:p>
                      <a:pPr>
                        <a:lnSpc>
                          <a:spcPct val="107000"/>
                        </a:lnSpc>
                        <a:spcAft>
                          <a:spcPts val="0"/>
                        </a:spcAft>
                      </a:pPr>
                      <a:r>
                        <a:rPr lang="en-GB" sz="1600">
                          <a:effectLst/>
                        </a:rPr>
                        <a:t>Man’s failure &amp; the consequences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a:txBody>
                    <a:bodyPr/>
                    <a:lstStyle/>
                    <a:p>
                      <a:pPr>
                        <a:lnSpc>
                          <a:spcPct val="107000"/>
                        </a:lnSpc>
                        <a:spcAft>
                          <a:spcPts val="0"/>
                        </a:spcAft>
                      </a:pPr>
                      <a:r>
                        <a:rPr lang="en-GB" sz="1600" dirty="0">
                          <a:effectLst/>
                        </a:rPr>
                        <a:t>Observations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extLst>
                  <a:ext uri="{0D108BD9-81ED-4DB2-BD59-A6C34878D82A}">
                    <a16:rowId xmlns:a16="http://schemas.microsoft.com/office/drawing/2014/main" val="49222444"/>
                  </a:ext>
                </a:extLst>
              </a:tr>
              <a:tr h="5402881">
                <a:tc>
                  <a:txBody>
                    <a:bodyPr/>
                    <a:lstStyle/>
                    <a:p>
                      <a:pPr>
                        <a:lnSpc>
                          <a:spcPct val="107000"/>
                        </a:lnSpc>
                        <a:spcAft>
                          <a:spcPts val="0"/>
                        </a:spcAft>
                      </a:pPr>
                      <a:r>
                        <a:rPr lang="en-GB" sz="1600" dirty="0">
                          <a:effectLst/>
                        </a:rPr>
                        <a:t>From Pentecost to the rapture of the church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a:txBody>
                    <a:bodyPr/>
                    <a:lstStyle/>
                    <a:p>
                      <a:pPr>
                        <a:lnSpc>
                          <a:spcPct val="107000"/>
                        </a:lnSpc>
                        <a:spcAft>
                          <a:spcPts val="0"/>
                        </a:spcAft>
                      </a:pPr>
                      <a:r>
                        <a:rPr lang="en-GB" sz="1600" dirty="0">
                          <a:effectLst/>
                        </a:rPr>
                        <a:t>Man to believe in and accept the Lord Jesus Christ as Saviour and to obey the gospel.</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Set up the Church.</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Acts 2:38 &amp; more</a:t>
                      </a:r>
                    </a:p>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Repent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Baptised</a:t>
                      </a:r>
                      <a:r>
                        <a:rPr lang="en-GB" sz="1600" dirty="0">
                          <a:effectLst/>
                          <a:latin typeface="Calibri" panose="020F0502020204030204" pitchFamily="34" charset="0"/>
                          <a:ea typeface="Calibri" panose="020F0502020204030204" pitchFamily="34" charset="0"/>
                          <a:cs typeface="Times New Roman" panose="02020603050405020304" pitchFamily="18" charset="0"/>
                        </a:rPr>
                        <a:t> in the name of Jesus</a:t>
                      </a:r>
                    </a:p>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Receive the gift of the Holy Spirit</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Progress in the ministry. The 9 gifts of the spirit will empower the church.</a:t>
                      </a:r>
                    </a:p>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Live a righteous life until the return of Christ</a:t>
                      </a:r>
                    </a:p>
                  </a:txBody>
                  <a:tcPr marL="77117" marR="77117" marT="0" marB="0"/>
                </a:tc>
                <a:tc>
                  <a:txBody>
                    <a:bodyPr/>
                    <a:lstStyle/>
                    <a:p>
                      <a:pPr>
                        <a:lnSpc>
                          <a:spcPct val="107000"/>
                        </a:lnSpc>
                        <a:spcAft>
                          <a:spcPts val="0"/>
                        </a:spcAft>
                      </a:pPr>
                      <a:r>
                        <a:rPr lang="en-GB" sz="1600" dirty="0">
                          <a:effectLst/>
                        </a:rPr>
                        <a:t>a)  Man becomes a lover of himself, money, pleasure and a rejector of Jesus Christ.  </a:t>
                      </a:r>
                    </a:p>
                    <a:p>
                      <a:pPr>
                        <a:lnSpc>
                          <a:spcPct val="107000"/>
                        </a:lnSpc>
                        <a:spcAft>
                          <a:spcPts val="0"/>
                        </a:spcAft>
                      </a:pPr>
                      <a:r>
                        <a:rPr lang="en-GB" sz="1600" dirty="0">
                          <a:effectLst/>
                        </a:rPr>
                        <a:t>b)  The result is that God gives them up to unbelief and eternal judgement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 The Church (1 Cor 11:23-26 Lords Super ) are raptured away before the Tribulation</a:t>
                      </a:r>
                    </a:p>
                  </a:txBody>
                  <a:tcPr marL="77117" marR="77117" marT="0" marB="0"/>
                </a:tc>
                <a:tc>
                  <a:txBody>
                    <a:bodyPr/>
                    <a:lstStyle/>
                    <a:p>
                      <a:pPr>
                        <a:lnSpc>
                          <a:spcPct val="107000"/>
                        </a:lnSpc>
                        <a:spcAft>
                          <a:spcPts val="0"/>
                        </a:spcAft>
                      </a:pPr>
                      <a:r>
                        <a:rPr lang="en-GB" sz="1600" dirty="0">
                          <a:effectLst/>
                        </a:rPr>
                        <a:t>After the ascension the disciples returned to Jerusalem to wait for the </a:t>
                      </a:r>
                      <a:r>
                        <a:rPr lang="en-GB" sz="1600" b="1" dirty="0">
                          <a:effectLst/>
                        </a:rPr>
                        <a:t>Promise of the Holy Spirit</a:t>
                      </a:r>
                      <a:r>
                        <a:rPr lang="en-GB" sz="1600" dirty="0">
                          <a:effectLst/>
                        </a:rPr>
                        <a:t>.  120 believers. </a:t>
                      </a:r>
                    </a:p>
                    <a:p>
                      <a:pPr>
                        <a:lnSpc>
                          <a:spcPct val="107000"/>
                        </a:lnSpc>
                        <a:spcAft>
                          <a:spcPts val="0"/>
                        </a:spcAft>
                      </a:pPr>
                      <a:r>
                        <a:rPr lang="en-GB" sz="1600" dirty="0">
                          <a:effectLst/>
                        </a:rPr>
                        <a:t>Acts 2. Pentecost is 50 days after the crucifixion/ Passover.</a:t>
                      </a:r>
                    </a:p>
                    <a:p>
                      <a:pPr>
                        <a:lnSpc>
                          <a:spcPct val="107000"/>
                        </a:lnSpc>
                        <a:spcAft>
                          <a:spcPts val="0"/>
                        </a:spcAft>
                      </a:pPr>
                      <a:r>
                        <a:rPr lang="en-GB" sz="1600" dirty="0">
                          <a:effectLst/>
                        </a:rPr>
                        <a:t>The Apostolic Church starts with three areas. </a:t>
                      </a:r>
                    </a:p>
                    <a:p>
                      <a:pPr>
                        <a:lnSpc>
                          <a:spcPct val="107000"/>
                        </a:lnSpc>
                        <a:spcAft>
                          <a:spcPts val="0"/>
                        </a:spcAft>
                      </a:pPr>
                      <a:r>
                        <a:rPr lang="en-GB" sz="1600" dirty="0">
                          <a:effectLst/>
                        </a:rPr>
                        <a:t>1) </a:t>
                      </a:r>
                      <a:r>
                        <a:rPr lang="en-GB" sz="1600" b="1" dirty="0">
                          <a:effectLst/>
                        </a:rPr>
                        <a:t>Christianity among the Jews </a:t>
                      </a:r>
                      <a:r>
                        <a:rPr lang="en-GB" sz="1600" dirty="0">
                          <a:effectLst/>
                        </a:rPr>
                        <a:t>lead by Peter.</a:t>
                      </a:r>
                    </a:p>
                    <a:p>
                      <a:pPr>
                        <a:lnSpc>
                          <a:spcPct val="107000"/>
                        </a:lnSpc>
                        <a:spcAft>
                          <a:spcPts val="0"/>
                        </a:spcAft>
                      </a:pPr>
                      <a:r>
                        <a:rPr lang="en-GB" sz="1600" dirty="0">
                          <a:effectLst/>
                        </a:rPr>
                        <a:t>2) </a:t>
                      </a:r>
                      <a:r>
                        <a:rPr lang="en-GB" sz="1600" b="1" dirty="0">
                          <a:effectLst/>
                        </a:rPr>
                        <a:t>Christianity among the Greeks, Romans (Gentles) </a:t>
                      </a:r>
                      <a:r>
                        <a:rPr lang="en-GB" sz="1600" dirty="0">
                          <a:effectLst/>
                        </a:rPr>
                        <a:t>lead by Paul.</a:t>
                      </a:r>
                    </a:p>
                    <a:p>
                      <a:pPr>
                        <a:lnSpc>
                          <a:spcPct val="107000"/>
                        </a:lnSpc>
                        <a:spcAft>
                          <a:spcPts val="0"/>
                        </a:spcAft>
                      </a:pPr>
                      <a:r>
                        <a:rPr lang="en-GB" sz="1600" dirty="0">
                          <a:effectLst/>
                        </a:rPr>
                        <a:t>3) And the consolidation </a:t>
                      </a:r>
                      <a:r>
                        <a:rPr lang="en-GB" sz="1600" b="1" dirty="0">
                          <a:effectLst/>
                        </a:rPr>
                        <a:t>of Jewish and Gentile </a:t>
                      </a:r>
                      <a:r>
                        <a:rPr lang="en-GB" sz="1600" dirty="0">
                          <a:effectLst/>
                        </a:rPr>
                        <a:t>lead by John who survived all other apostles. </a:t>
                      </a:r>
                    </a:p>
                    <a:p>
                      <a:pPr>
                        <a:lnSpc>
                          <a:spcPct val="107000"/>
                        </a:lnSpc>
                        <a:spcAft>
                          <a:spcPts val="0"/>
                        </a:spcAft>
                      </a:pPr>
                      <a:r>
                        <a:rPr lang="en-GB" sz="1600" b="1" dirty="0">
                          <a:effectLst/>
                        </a:rPr>
                        <a:t>Grace ends with the rapture </a:t>
                      </a:r>
                      <a:r>
                        <a:rPr lang="en-GB" sz="1600" dirty="0">
                          <a:effectLst/>
                        </a:rPr>
                        <a:t>of the Church 1 </a:t>
                      </a:r>
                      <a:r>
                        <a:rPr lang="en-GB" sz="1600" dirty="0" err="1">
                          <a:effectLst/>
                        </a:rPr>
                        <a:t>Thes</a:t>
                      </a:r>
                      <a:r>
                        <a:rPr lang="en-GB" sz="1600" dirty="0">
                          <a:effectLst/>
                        </a:rPr>
                        <a:t> 4: 13-18.  (</a:t>
                      </a:r>
                      <a:r>
                        <a:rPr lang="en-GB" sz="1600" dirty="0" err="1">
                          <a:effectLst/>
                        </a:rPr>
                        <a:t>ekklesia</a:t>
                      </a:r>
                      <a:r>
                        <a:rPr lang="en-GB" sz="1600" dirty="0">
                          <a:effectLst/>
                        </a:rPr>
                        <a:t> – called out ones.)  The living and the resurrected saints “</a:t>
                      </a:r>
                      <a:r>
                        <a:rPr lang="en-GB" sz="1600" b="1" dirty="0">
                          <a:effectLst/>
                        </a:rPr>
                        <a:t>caught up”.  We shall not all sleep.</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extLst>
                  <a:ext uri="{0D108BD9-81ED-4DB2-BD59-A6C34878D82A}">
                    <a16:rowId xmlns:a16="http://schemas.microsoft.com/office/drawing/2014/main" val="2491486965"/>
                  </a:ext>
                </a:extLst>
              </a:tr>
              <a:tr h="350472">
                <a:tc gridSpan="4">
                  <a:txBody>
                    <a:bodyPr/>
                    <a:lstStyle/>
                    <a:p>
                      <a:pPr>
                        <a:lnSpc>
                          <a:spcPct val="107000"/>
                        </a:lnSpc>
                        <a:spcAft>
                          <a:spcPts val="0"/>
                        </a:spcAft>
                      </a:pPr>
                      <a:r>
                        <a:rPr lang="en-GB" sz="1600">
                          <a:effectLst/>
                        </a:rPr>
                        <a:t>Descent and dispensation of the Holy Spirit. (The Church Age) Rapture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991069"/>
                  </a:ext>
                </a:extLst>
              </a:tr>
              <a:tr h="350472">
                <a:tc gridSpan="4">
                  <a:txBody>
                    <a:bodyPr/>
                    <a:lstStyle/>
                    <a:p>
                      <a:pPr>
                        <a:lnSpc>
                          <a:spcPct val="107000"/>
                        </a:lnSpc>
                        <a:spcAft>
                          <a:spcPts val="0"/>
                        </a:spcAft>
                      </a:pPr>
                      <a:r>
                        <a:rPr lang="en-GB" sz="1600" dirty="0">
                          <a:effectLst/>
                        </a:rPr>
                        <a:t>Acts of the Apostles. Matthew Ch 24 -25. 1 </a:t>
                      </a:r>
                      <a:r>
                        <a:rPr lang="en-GB" sz="1600" dirty="0" err="1">
                          <a:effectLst/>
                        </a:rPr>
                        <a:t>Thess</a:t>
                      </a:r>
                      <a:r>
                        <a:rPr lang="en-GB" sz="1600" dirty="0">
                          <a:effectLst/>
                        </a:rPr>
                        <a:t> 4: 13 -18 Revelations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7117" marR="77117"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2510399"/>
                  </a:ext>
                </a:extLst>
              </a:tr>
            </a:tbl>
          </a:graphicData>
        </a:graphic>
      </p:graphicFrame>
    </p:spTree>
    <p:extLst>
      <p:ext uri="{BB962C8B-B14F-4D97-AF65-F5344CB8AC3E}">
        <p14:creationId xmlns:p14="http://schemas.microsoft.com/office/powerpoint/2010/main" val="264186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5">
            <a:extLst>
              <a:ext uri="{FF2B5EF4-FFF2-40B4-BE49-F238E27FC236}">
                <a16:creationId xmlns:a16="http://schemas.microsoft.com/office/drawing/2014/main" id="{2290974F-32C4-4594-9F9E-9B51B4D88932}"/>
              </a:ext>
            </a:extLst>
          </p:cNvPr>
          <p:cNvSpPr txBox="1">
            <a:spLocks noChangeArrowheads="1"/>
          </p:cNvSpPr>
          <p:nvPr/>
        </p:nvSpPr>
        <p:spPr bwMode="auto">
          <a:xfrm>
            <a:off x="2881313" y="1357314"/>
            <a:ext cx="65008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p:txBody>
      </p:sp>
      <p:pic>
        <p:nvPicPr>
          <p:cNvPr id="11" name="Picture 2">
            <a:extLst>
              <a:ext uri="{FF2B5EF4-FFF2-40B4-BE49-F238E27FC236}">
                <a16:creationId xmlns:a16="http://schemas.microsoft.com/office/drawing/2014/main" id="{B9A6C507-5BEF-489E-9429-EF5DADC3C8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6" y="0"/>
            <a:ext cx="12185648" cy="5227782"/>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442D18F2-108B-42B5-8AEF-B080FA9BF515}"/>
              </a:ext>
            </a:extLst>
          </p:cNvPr>
          <p:cNvSpPr/>
          <p:nvPr/>
        </p:nvSpPr>
        <p:spPr>
          <a:xfrm>
            <a:off x="3184885" y="5315051"/>
            <a:ext cx="1440000" cy="14400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Ham</a:t>
            </a:r>
          </a:p>
        </p:txBody>
      </p:sp>
      <p:sp>
        <p:nvSpPr>
          <p:cNvPr id="13" name="Flowchart: Connector 12">
            <a:extLst>
              <a:ext uri="{FF2B5EF4-FFF2-40B4-BE49-F238E27FC236}">
                <a16:creationId xmlns:a16="http://schemas.microsoft.com/office/drawing/2014/main" id="{13E22792-E8E2-4F82-99FD-4AF8571CBBA8}"/>
              </a:ext>
            </a:extLst>
          </p:cNvPr>
          <p:cNvSpPr/>
          <p:nvPr/>
        </p:nvSpPr>
        <p:spPr>
          <a:xfrm>
            <a:off x="5248365" y="5315051"/>
            <a:ext cx="1440000" cy="1440000"/>
          </a:xfrm>
          <a:prstGeom prst="flowChartConnector">
            <a:avLst/>
          </a:prstGeom>
          <a:solidFill>
            <a:srgbClr val="C3B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Shem</a:t>
            </a:r>
          </a:p>
        </p:txBody>
      </p:sp>
      <p:sp>
        <p:nvSpPr>
          <p:cNvPr id="14" name="Flowchart: Connector 13">
            <a:extLst>
              <a:ext uri="{FF2B5EF4-FFF2-40B4-BE49-F238E27FC236}">
                <a16:creationId xmlns:a16="http://schemas.microsoft.com/office/drawing/2014/main" id="{9373D3AD-C556-4B7B-A606-80FA20DA9E95}"/>
              </a:ext>
            </a:extLst>
          </p:cNvPr>
          <p:cNvSpPr/>
          <p:nvPr/>
        </p:nvSpPr>
        <p:spPr>
          <a:xfrm>
            <a:off x="7204364" y="5329460"/>
            <a:ext cx="1440000" cy="1440000"/>
          </a:xfrm>
          <a:prstGeom prst="flowChartConnector">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Japheth</a:t>
            </a:r>
          </a:p>
        </p:txBody>
      </p:sp>
    </p:spTree>
    <p:extLst>
      <p:ext uri="{BB962C8B-B14F-4D97-AF65-F5344CB8AC3E}">
        <p14:creationId xmlns:p14="http://schemas.microsoft.com/office/powerpoint/2010/main" val="1959667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473A-9DF8-43A4-B513-CCA814ACB7DF}"/>
              </a:ext>
            </a:extLst>
          </p:cNvPr>
          <p:cNvSpPr>
            <a:spLocks noGrp="1"/>
          </p:cNvSpPr>
          <p:nvPr>
            <p:ph type="title"/>
          </p:nvPr>
        </p:nvSpPr>
        <p:spPr>
          <a:xfrm>
            <a:off x="492369" y="398586"/>
            <a:ext cx="8781633" cy="648676"/>
          </a:xfrm>
        </p:spPr>
        <p:txBody>
          <a:bodyPr/>
          <a:lstStyle/>
          <a:p>
            <a:r>
              <a:rPr lang="en-GB" dirty="0">
                <a:solidFill>
                  <a:srgbClr val="002060"/>
                </a:solidFill>
              </a:rPr>
              <a:t>Eschatology: The study of the last days</a:t>
            </a:r>
          </a:p>
        </p:txBody>
      </p:sp>
      <p:sp>
        <p:nvSpPr>
          <p:cNvPr id="3" name="TextBox 2">
            <a:extLst>
              <a:ext uri="{FF2B5EF4-FFF2-40B4-BE49-F238E27FC236}">
                <a16:creationId xmlns:a16="http://schemas.microsoft.com/office/drawing/2014/main" id="{80273464-A950-4118-AB56-23ED65B4A0EE}"/>
              </a:ext>
            </a:extLst>
          </p:cNvPr>
          <p:cNvSpPr txBox="1"/>
          <p:nvPr/>
        </p:nvSpPr>
        <p:spPr>
          <a:xfrm>
            <a:off x="547077" y="1047262"/>
            <a:ext cx="9777046" cy="5909310"/>
          </a:xfrm>
          <a:prstGeom prst="rect">
            <a:avLst/>
          </a:prstGeom>
          <a:noFill/>
        </p:spPr>
        <p:txBody>
          <a:bodyPr wrap="square" rtlCol="0">
            <a:spAutoFit/>
          </a:bodyPr>
          <a:lstStyle/>
          <a:p>
            <a:r>
              <a:rPr lang="en-GB" dirty="0"/>
              <a:t>Some key facts / observations about the last days….</a:t>
            </a:r>
          </a:p>
          <a:p>
            <a:endParaRPr lang="en-GB" dirty="0"/>
          </a:p>
          <a:p>
            <a:r>
              <a:rPr lang="en-GB" dirty="0"/>
              <a:t>Nobody knows the timing, there is no warning, there is no biblical coding when the Rapture &amp; the Resurrection of the dead will happen. (There are only the factual signs that identified in Matthew 24 &amp; other biblical references: which should be enough of a clue.)  </a:t>
            </a:r>
          </a:p>
          <a:p>
            <a:endParaRPr lang="en-GB" dirty="0"/>
          </a:p>
          <a:p>
            <a:r>
              <a:rPr lang="en-GB" dirty="0"/>
              <a:t>There are more references in the bible to Christ 2</a:t>
            </a:r>
            <a:r>
              <a:rPr lang="en-GB" baseline="30000" dirty="0"/>
              <a:t>nd</a:t>
            </a:r>
            <a:r>
              <a:rPr lang="en-GB" dirty="0"/>
              <a:t> coming than to his birth.  (It’s real.) </a:t>
            </a:r>
          </a:p>
          <a:p>
            <a:endParaRPr lang="en-GB" dirty="0"/>
          </a:p>
          <a:p>
            <a:r>
              <a:rPr lang="en-GB" dirty="0"/>
              <a:t>When the church meets Christ in the air . (There is no time to get ready, it will just happen, in a twinkle of an eye)  drop the mic!  (</a:t>
            </a:r>
            <a:r>
              <a:rPr lang="en-GB" u="sng" dirty="0"/>
              <a:t>This is the last day of the dispensation of Grace</a:t>
            </a:r>
            <a:r>
              <a:rPr lang="en-GB" dirty="0"/>
              <a:t>, hopefully we are not left behind.)</a:t>
            </a:r>
          </a:p>
          <a:p>
            <a:endParaRPr lang="en-GB" dirty="0"/>
          </a:p>
          <a:p>
            <a:r>
              <a:rPr lang="en-GB" dirty="0"/>
              <a:t>Don’t’ waste your time on conspiracy theories &amp; social media, 2 </a:t>
            </a:r>
            <a:r>
              <a:rPr lang="en-GB" dirty="0" err="1"/>
              <a:t>Thess</a:t>
            </a:r>
            <a:r>
              <a:rPr lang="en-GB" dirty="0"/>
              <a:t> 2:3 “Let no man deceive you” it will take your eye off what we are meant to be doing  now. (</a:t>
            </a:r>
            <a:r>
              <a:rPr lang="en-GB" b="1" dirty="0"/>
              <a:t>Here are some clues, Passover, Noah, 10 Virgins, Haggai “consider your ways”… ‘They will come’ Haggai 2:7. (</a:t>
            </a:r>
            <a:r>
              <a:rPr lang="en-GB" b="1" dirty="0" err="1"/>
              <a:t>Heb</a:t>
            </a:r>
            <a:r>
              <a:rPr lang="en-GB" b="1" dirty="0"/>
              <a:t> 10:25) see the day approaching, Daniel Ch7 &amp; Ch9, Rev13, The epistles to the Thessalonians  etc….   We should be getting ourselves right and saving the lost.</a:t>
            </a:r>
          </a:p>
          <a:p>
            <a:endParaRPr lang="en-GB" dirty="0"/>
          </a:p>
          <a:p>
            <a:r>
              <a:rPr lang="en-GB" dirty="0"/>
              <a:t>All of the technology, the monetary systems, the political, ‘religious’ systems will be in place, or in prototype form, to be established &amp; working before or after the dispensation of Grace.     (We cannot stop it, perhaps we can slow it down with our prayers)   </a:t>
            </a:r>
          </a:p>
        </p:txBody>
      </p:sp>
    </p:spTree>
    <p:extLst>
      <p:ext uri="{BB962C8B-B14F-4D97-AF65-F5344CB8AC3E}">
        <p14:creationId xmlns:p14="http://schemas.microsoft.com/office/powerpoint/2010/main" val="295093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362989-FB42-4FD4-9AA5-3F5082539BD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kern="1200">
                <a:solidFill>
                  <a:srgbClr val="FFFFFF"/>
                </a:solidFill>
                <a:latin typeface="+mj-lt"/>
                <a:ea typeface="+mj-ea"/>
                <a:cs typeface="+mj-cs"/>
              </a:rPr>
              <a:t>Observations:</a:t>
            </a:r>
            <a:r>
              <a:rPr lang="en-US" b="1" kern="1200">
                <a:solidFill>
                  <a:srgbClr val="FFFFFF"/>
                </a:solidFill>
                <a:latin typeface="+mj-lt"/>
                <a:ea typeface="+mj-ea"/>
                <a:cs typeface="+mj-cs"/>
              </a:rPr>
              <a:t>  </a:t>
            </a:r>
            <a:r>
              <a:rPr lang="en-US" kern="1200">
                <a:solidFill>
                  <a:srgbClr val="FFFFFF"/>
                </a:solidFill>
                <a:latin typeface="+mj-lt"/>
                <a:ea typeface="+mj-ea"/>
                <a:cs typeface="+mj-cs"/>
              </a:rPr>
              <a:t>General events &amp; signs of the last days, before the dispensation of Tribulation / before the Rapture</a:t>
            </a:r>
          </a:p>
        </p:txBody>
      </p:sp>
      <p:graphicFrame>
        <p:nvGraphicFramePr>
          <p:cNvPr id="3" name="Table 3">
            <a:extLst>
              <a:ext uri="{FF2B5EF4-FFF2-40B4-BE49-F238E27FC236}">
                <a16:creationId xmlns:a16="http://schemas.microsoft.com/office/drawing/2014/main" id="{5D6724EB-BD14-4A0E-B90D-E539A0592E1D}"/>
              </a:ext>
            </a:extLst>
          </p:cNvPr>
          <p:cNvGraphicFramePr>
            <a:graphicFrameLocks noGrp="1"/>
          </p:cNvGraphicFramePr>
          <p:nvPr>
            <p:extLst>
              <p:ext uri="{D42A27DB-BD31-4B8C-83A1-F6EECF244321}">
                <p14:modId xmlns:p14="http://schemas.microsoft.com/office/powerpoint/2010/main" val="1768476432"/>
              </p:ext>
            </p:extLst>
          </p:nvPr>
        </p:nvGraphicFramePr>
        <p:xfrm>
          <a:off x="3565236" y="0"/>
          <a:ext cx="8626763" cy="6858002"/>
        </p:xfrm>
        <a:graphic>
          <a:graphicData uri="http://schemas.openxmlformats.org/drawingml/2006/table">
            <a:tbl>
              <a:tblPr firstRow="1" bandRow="1">
                <a:tableStyleId>{5C22544A-7EE6-4342-B048-85BDC9FD1C3A}</a:tableStyleId>
              </a:tblPr>
              <a:tblGrid>
                <a:gridCol w="1595431">
                  <a:extLst>
                    <a:ext uri="{9D8B030D-6E8A-4147-A177-3AD203B41FA5}">
                      <a16:colId xmlns:a16="http://schemas.microsoft.com/office/drawing/2014/main" val="1379343402"/>
                    </a:ext>
                  </a:extLst>
                </a:gridCol>
                <a:gridCol w="1933227">
                  <a:extLst>
                    <a:ext uri="{9D8B030D-6E8A-4147-A177-3AD203B41FA5}">
                      <a16:colId xmlns:a16="http://schemas.microsoft.com/office/drawing/2014/main" val="234538694"/>
                    </a:ext>
                  </a:extLst>
                </a:gridCol>
                <a:gridCol w="1881258">
                  <a:extLst>
                    <a:ext uri="{9D8B030D-6E8A-4147-A177-3AD203B41FA5}">
                      <a16:colId xmlns:a16="http://schemas.microsoft.com/office/drawing/2014/main" val="1855170874"/>
                    </a:ext>
                  </a:extLst>
                </a:gridCol>
                <a:gridCol w="1452518">
                  <a:extLst>
                    <a:ext uri="{9D8B030D-6E8A-4147-A177-3AD203B41FA5}">
                      <a16:colId xmlns:a16="http://schemas.microsoft.com/office/drawing/2014/main" val="1488258091"/>
                    </a:ext>
                  </a:extLst>
                </a:gridCol>
                <a:gridCol w="1764329">
                  <a:extLst>
                    <a:ext uri="{9D8B030D-6E8A-4147-A177-3AD203B41FA5}">
                      <a16:colId xmlns:a16="http://schemas.microsoft.com/office/drawing/2014/main" val="2779931027"/>
                    </a:ext>
                  </a:extLst>
                </a:gridCol>
              </a:tblGrid>
              <a:tr h="1102370">
                <a:tc>
                  <a:txBody>
                    <a:bodyPr/>
                    <a:lstStyle/>
                    <a:p>
                      <a:r>
                        <a:rPr lang="en-GB" sz="1800" dirty="0"/>
                        <a:t>Type of sign</a:t>
                      </a:r>
                    </a:p>
                  </a:txBody>
                  <a:tcPr marL="76213" marR="76213" marT="38107" marB="38107"/>
                </a:tc>
                <a:tc>
                  <a:txBody>
                    <a:bodyPr/>
                    <a:lstStyle/>
                    <a:p>
                      <a:r>
                        <a:rPr lang="en-GB" sz="1800"/>
                        <a:t>‘The What’</a:t>
                      </a:r>
                    </a:p>
                  </a:txBody>
                  <a:tcPr marL="76213" marR="76213" marT="38107" marB="38107"/>
                </a:tc>
                <a:tc>
                  <a:txBody>
                    <a:bodyPr/>
                    <a:lstStyle/>
                    <a:p>
                      <a:r>
                        <a:rPr lang="en-GB" sz="1800"/>
                        <a:t>Scripture ref</a:t>
                      </a:r>
                    </a:p>
                  </a:txBody>
                  <a:tcPr marL="76213" marR="76213" marT="38107" marB="38107"/>
                </a:tc>
                <a:tc>
                  <a:txBody>
                    <a:bodyPr/>
                    <a:lstStyle/>
                    <a:p>
                      <a:r>
                        <a:rPr lang="en-GB" sz="1800"/>
                        <a:t>‘The when’</a:t>
                      </a:r>
                    </a:p>
                  </a:txBody>
                  <a:tcPr marL="76213" marR="76213" marT="38107" marB="38107"/>
                </a:tc>
                <a:tc>
                  <a:txBody>
                    <a:bodyPr/>
                    <a:lstStyle/>
                    <a:p>
                      <a:r>
                        <a:rPr lang="en-GB" sz="1800"/>
                        <a:t>Which dispensations ref</a:t>
                      </a:r>
                    </a:p>
                  </a:txBody>
                  <a:tcPr marL="76213" marR="76213" marT="38107" marB="38107"/>
                </a:tc>
                <a:extLst>
                  <a:ext uri="{0D108BD9-81ED-4DB2-BD59-A6C34878D82A}">
                    <a16:rowId xmlns:a16="http://schemas.microsoft.com/office/drawing/2014/main" val="2819338843"/>
                  </a:ext>
                </a:extLst>
              </a:tr>
              <a:tr h="784377">
                <a:tc>
                  <a:txBody>
                    <a:bodyPr/>
                    <a:lstStyle/>
                    <a:p>
                      <a:r>
                        <a:rPr lang="en-GB" sz="1800"/>
                        <a:t>Moral</a:t>
                      </a:r>
                    </a:p>
                  </a:txBody>
                  <a:tcPr marL="76213" marR="76213" marT="38107" marB="38107"/>
                </a:tc>
                <a:tc>
                  <a:txBody>
                    <a:bodyPr/>
                    <a:lstStyle/>
                    <a:p>
                      <a:r>
                        <a:rPr lang="en-GB" sz="1800"/>
                        <a:t>Days of Noah</a:t>
                      </a:r>
                    </a:p>
                  </a:txBody>
                  <a:tcPr marL="76213" marR="76213" marT="38107" marB="38107"/>
                </a:tc>
                <a:tc>
                  <a:txBody>
                    <a:bodyPr/>
                    <a:lstStyle/>
                    <a:p>
                      <a:r>
                        <a:rPr lang="en-GB" sz="1800"/>
                        <a:t>Matthew 24:37</a:t>
                      </a:r>
                    </a:p>
                  </a:txBody>
                  <a:tcPr marL="76213" marR="76213" marT="38107" marB="38107"/>
                </a:tc>
                <a:tc>
                  <a:txBody>
                    <a:bodyPr/>
                    <a:lstStyle/>
                    <a:p>
                      <a:r>
                        <a:rPr lang="en-GB" sz="1800"/>
                        <a:t>Last days</a:t>
                      </a:r>
                    </a:p>
                  </a:txBody>
                  <a:tcPr marL="76213" marR="76213" marT="38107" marB="38107"/>
                </a:tc>
                <a:tc>
                  <a:txBody>
                    <a:bodyPr/>
                    <a:lstStyle/>
                    <a:p>
                      <a:r>
                        <a:rPr lang="en-GB" sz="1800"/>
                        <a:t>Conscience &amp; Grace</a:t>
                      </a:r>
                    </a:p>
                  </a:txBody>
                  <a:tcPr marL="76213" marR="76213" marT="38107" marB="38107"/>
                </a:tc>
                <a:extLst>
                  <a:ext uri="{0D108BD9-81ED-4DB2-BD59-A6C34878D82A}">
                    <a16:rowId xmlns:a16="http://schemas.microsoft.com/office/drawing/2014/main" val="3625280248"/>
                  </a:ext>
                </a:extLst>
              </a:tr>
              <a:tr h="784377">
                <a:tc>
                  <a:txBody>
                    <a:bodyPr/>
                    <a:lstStyle/>
                    <a:p>
                      <a:r>
                        <a:rPr lang="en-GB" sz="1800" dirty="0"/>
                        <a:t>Moral </a:t>
                      </a:r>
                    </a:p>
                  </a:txBody>
                  <a:tcPr marL="76213" marR="76213" marT="38107" marB="38107"/>
                </a:tc>
                <a:tc>
                  <a:txBody>
                    <a:bodyPr/>
                    <a:lstStyle/>
                    <a:p>
                      <a:r>
                        <a:rPr lang="en-GB" sz="1800" dirty="0"/>
                        <a:t>Days of Lot</a:t>
                      </a:r>
                    </a:p>
                  </a:txBody>
                  <a:tcPr marL="76213" marR="76213" marT="38107" marB="38107"/>
                </a:tc>
                <a:tc>
                  <a:txBody>
                    <a:bodyPr/>
                    <a:lstStyle/>
                    <a:p>
                      <a:r>
                        <a:rPr lang="en-GB" sz="1800"/>
                        <a:t>Luke 17: 28-30 / Jude 1:7</a:t>
                      </a:r>
                    </a:p>
                  </a:txBody>
                  <a:tcPr marL="76213" marR="76213" marT="38107" marB="38107"/>
                </a:tc>
                <a:tc>
                  <a:txBody>
                    <a:bodyPr/>
                    <a:lstStyle/>
                    <a:p>
                      <a:r>
                        <a:rPr lang="en-GB" sz="1800"/>
                        <a:t>Last days</a:t>
                      </a:r>
                    </a:p>
                  </a:txBody>
                  <a:tcPr marL="76213" marR="76213" marT="38107" marB="38107"/>
                </a:tc>
                <a:tc>
                  <a:txBody>
                    <a:bodyPr/>
                    <a:lstStyle/>
                    <a:p>
                      <a:r>
                        <a:rPr lang="en-GB" sz="1800"/>
                        <a:t>Promise &amp; Grace</a:t>
                      </a:r>
                    </a:p>
                  </a:txBody>
                  <a:tcPr marL="76213" marR="76213" marT="38107" marB="38107"/>
                </a:tc>
                <a:extLst>
                  <a:ext uri="{0D108BD9-81ED-4DB2-BD59-A6C34878D82A}">
                    <a16:rowId xmlns:a16="http://schemas.microsoft.com/office/drawing/2014/main" val="1768817995"/>
                  </a:ext>
                </a:extLst>
              </a:tr>
              <a:tr h="784377">
                <a:tc>
                  <a:txBody>
                    <a:bodyPr/>
                    <a:lstStyle/>
                    <a:p>
                      <a:r>
                        <a:rPr lang="en-GB" sz="1800"/>
                        <a:t>Political </a:t>
                      </a:r>
                    </a:p>
                  </a:txBody>
                  <a:tcPr marL="76213" marR="76213" marT="38107" marB="38107"/>
                </a:tc>
                <a:tc>
                  <a:txBody>
                    <a:bodyPr/>
                    <a:lstStyle/>
                    <a:p>
                      <a:r>
                        <a:rPr lang="en-GB" sz="1800"/>
                        <a:t>Revival of the nation of Israel</a:t>
                      </a:r>
                    </a:p>
                  </a:txBody>
                  <a:tcPr marL="76213" marR="76213" marT="38107" marB="38107"/>
                </a:tc>
                <a:tc>
                  <a:txBody>
                    <a:bodyPr/>
                    <a:lstStyle/>
                    <a:p>
                      <a:r>
                        <a:rPr lang="en-GB" sz="1800"/>
                        <a:t>Ezekiel Ch 37</a:t>
                      </a:r>
                    </a:p>
                  </a:txBody>
                  <a:tcPr marL="76213" marR="76213" marT="38107" marB="38107"/>
                </a:tc>
                <a:tc>
                  <a:txBody>
                    <a:bodyPr/>
                    <a:lstStyle/>
                    <a:p>
                      <a:r>
                        <a:rPr lang="en-GB" sz="1800"/>
                        <a:t>Last days</a:t>
                      </a:r>
                    </a:p>
                  </a:txBody>
                  <a:tcPr marL="76213" marR="76213" marT="38107" marB="38107"/>
                </a:tc>
                <a:tc>
                  <a:txBody>
                    <a:bodyPr/>
                    <a:lstStyle/>
                    <a:p>
                      <a:r>
                        <a:rPr lang="en-GB" sz="1800" dirty="0"/>
                        <a:t>Law &amp; Grace</a:t>
                      </a:r>
                    </a:p>
                  </a:txBody>
                  <a:tcPr marL="76213" marR="76213" marT="38107" marB="38107"/>
                </a:tc>
                <a:extLst>
                  <a:ext uri="{0D108BD9-81ED-4DB2-BD59-A6C34878D82A}">
                    <a16:rowId xmlns:a16="http://schemas.microsoft.com/office/drawing/2014/main" val="1981275207"/>
                  </a:ext>
                </a:extLst>
              </a:tr>
              <a:tr h="1049370">
                <a:tc>
                  <a:txBody>
                    <a:bodyPr/>
                    <a:lstStyle/>
                    <a:p>
                      <a:r>
                        <a:rPr lang="en-GB" sz="1800"/>
                        <a:t>Political</a:t>
                      </a:r>
                    </a:p>
                  </a:txBody>
                  <a:tcPr marL="76213" marR="76213" marT="38107" marB="38107"/>
                </a:tc>
                <a:tc>
                  <a:txBody>
                    <a:bodyPr/>
                    <a:lstStyle/>
                    <a:p>
                      <a:r>
                        <a:rPr lang="en-GB" sz="1800" dirty="0"/>
                        <a:t>The rise of Gog &amp; Magog </a:t>
                      </a:r>
                      <a:r>
                        <a:rPr lang="en-GB" sz="1200" dirty="0"/>
                        <a:t>(See Map old USSR Uzbekistan – mosques)</a:t>
                      </a:r>
                    </a:p>
                  </a:txBody>
                  <a:tcPr marL="76213" marR="76213" marT="38107" marB="38107"/>
                </a:tc>
                <a:tc>
                  <a:txBody>
                    <a:bodyPr/>
                    <a:lstStyle/>
                    <a:p>
                      <a:r>
                        <a:rPr lang="en-GB" sz="1800"/>
                        <a:t>Ezekiel Ch 38 &amp; 39</a:t>
                      </a:r>
                    </a:p>
                  </a:txBody>
                  <a:tcPr marL="76213" marR="76213" marT="38107" marB="38107"/>
                </a:tc>
                <a:tc>
                  <a:txBody>
                    <a:bodyPr/>
                    <a:lstStyle/>
                    <a:p>
                      <a:r>
                        <a:rPr lang="en-GB" sz="1800"/>
                        <a:t>Last days </a:t>
                      </a:r>
                    </a:p>
                  </a:txBody>
                  <a:tcPr marL="76213" marR="76213" marT="38107" marB="38107"/>
                </a:tc>
                <a:tc>
                  <a:txBody>
                    <a:bodyPr/>
                    <a:lstStyle/>
                    <a:p>
                      <a:r>
                        <a:rPr lang="en-GB" sz="1800"/>
                        <a:t>Human Government,  Law &amp; Grace</a:t>
                      </a:r>
                    </a:p>
                  </a:txBody>
                  <a:tcPr marL="76213" marR="76213" marT="38107" marB="38107"/>
                </a:tc>
                <a:extLst>
                  <a:ext uri="{0D108BD9-81ED-4DB2-BD59-A6C34878D82A}">
                    <a16:rowId xmlns:a16="http://schemas.microsoft.com/office/drawing/2014/main" val="2589926573"/>
                  </a:ext>
                </a:extLst>
              </a:tr>
              <a:tr h="784377">
                <a:tc>
                  <a:txBody>
                    <a:bodyPr/>
                    <a:lstStyle/>
                    <a:p>
                      <a:r>
                        <a:rPr lang="en-GB" sz="1800"/>
                        <a:t>Political </a:t>
                      </a:r>
                    </a:p>
                  </a:txBody>
                  <a:tcPr marL="76213" marR="76213" marT="38107" marB="38107"/>
                </a:tc>
                <a:tc>
                  <a:txBody>
                    <a:bodyPr/>
                    <a:lstStyle/>
                    <a:p>
                      <a:r>
                        <a:rPr lang="en-GB" sz="1800"/>
                        <a:t>Gentile world government</a:t>
                      </a:r>
                    </a:p>
                  </a:txBody>
                  <a:tcPr marL="76213" marR="76213" marT="38107" marB="38107"/>
                </a:tc>
                <a:tc>
                  <a:txBody>
                    <a:bodyPr/>
                    <a:lstStyle/>
                    <a:p>
                      <a:r>
                        <a:rPr lang="en-GB" sz="1800"/>
                        <a:t>Daniel 7</a:t>
                      </a:r>
                    </a:p>
                  </a:txBody>
                  <a:tcPr marL="76213" marR="76213" marT="38107" marB="38107"/>
                </a:tc>
                <a:tc>
                  <a:txBody>
                    <a:bodyPr/>
                    <a:lstStyle/>
                    <a:p>
                      <a:r>
                        <a:rPr lang="en-GB" sz="1800"/>
                        <a:t>Last days </a:t>
                      </a:r>
                    </a:p>
                  </a:txBody>
                  <a:tcPr marL="76213" marR="76213" marT="38107" marB="38107"/>
                </a:tc>
                <a:tc>
                  <a:txBody>
                    <a:bodyPr/>
                    <a:lstStyle/>
                    <a:p>
                      <a:r>
                        <a:rPr lang="en-GB" sz="1800"/>
                        <a:t>Law &amp; Grace</a:t>
                      </a:r>
                    </a:p>
                  </a:txBody>
                  <a:tcPr marL="76213" marR="76213" marT="38107" marB="38107"/>
                </a:tc>
                <a:extLst>
                  <a:ext uri="{0D108BD9-81ED-4DB2-BD59-A6C34878D82A}">
                    <a16:rowId xmlns:a16="http://schemas.microsoft.com/office/drawing/2014/main" val="3773933645"/>
                  </a:ext>
                </a:extLst>
              </a:tr>
              <a:tr h="784377">
                <a:tc>
                  <a:txBody>
                    <a:bodyPr/>
                    <a:lstStyle/>
                    <a:p>
                      <a:r>
                        <a:rPr lang="en-GB" sz="1800"/>
                        <a:t>Physical</a:t>
                      </a:r>
                    </a:p>
                  </a:txBody>
                  <a:tcPr marL="76213" marR="76213" marT="38107" marB="38107"/>
                </a:tc>
                <a:tc>
                  <a:txBody>
                    <a:bodyPr/>
                    <a:lstStyle/>
                    <a:p>
                      <a:r>
                        <a:rPr lang="en-GB" sz="1800"/>
                        <a:t>Natural disturbances</a:t>
                      </a:r>
                    </a:p>
                  </a:txBody>
                  <a:tcPr marL="76213" marR="76213" marT="38107" marB="38107"/>
                </a:tc>
                <a:tc>
                  <a:txBody>
                    <a:bodyPr/>
                    <a:lstStyle/>
                    <a:p>
                      <a:r>
                        <a:rPr lang="en-GB" sz="1800"/>
                        <a:t>Matthew 24:7</a:t>
                      </a:r>
                    </a:p>
                  </a:txBody>
                  <a:tcPr marL="76213" marR="76213" marT="38107" marB="38107"/>
                </a:tc>
                <a:tc>
                  <a:txBody>
                    <a:bodyPr/>
                    <a:lstStyle/>
                    <a:p>
                      <a:r>
                        <a:rPr lang="en-GB" sz="1800"/>
                        <a:t>Last days</a:t>
                      </a:r>
                    </a:p>
                  </a:txBody>
                  <a:tcPr marL="76213" marR="76213" marT="38107" marB="38107"/>
                </a:tc>
                <a:tc>
                  <a:txBody>
                    <a:bodyPr/>
                    <a:lstStyle/>
                    <a:p>
                      <a:r>
                        <a:rPr lang="en-GB" sz="1800"/>
                        <a:t>Grace</a:t>
                      </a:r>
                    </a:p>
                  </a:txBody>
                  <a:tcPr marL="76213" marR="76213" marT="38107" marB="38107"/>
                </a:tc>
                <a:extLst>
                  <a:ext uri="{0D108BD9-81ED-4DB2-BD59-A6C34878D82A}">
                    <a16:rowId xmlns:a16="http://schemas.microsoft.com/office/drawing/2014/main" val="3457397690"/>
                  </a:ext>
                </a:extLst>
              </a:tr>
              <a:tr h="784377">
                <a:tc>
                  <a:txBody>
                    <a:bodyPr/>
                    <a:lstStyle/>
                    <a:p>
                      <a:r>
                        <a:rPr lang="en-GB" sz="1800"/>
                        <a:t>Physical </a:t>
                      </a:r>
                    </a:p>
                  </a:txBody>
                  <a:tcPr marL="76213" marR="76213" marT="38107" marB="38107"/>
                </a:tc>
                <a:tc>
                  <a:txBody>
                    <a:bodyPr/>
                    <a:lstStyle/>
                    <a:p>
                      <a:r>
                        <a:rPr lang="en-GB" sz="1800"/>
                        <a:t>Manmade disturbances</a:t>
                      </a:r>
                    </a:p>
                  </a:txBody>
                  <a:tcPr marL="76213" marR="76213" marT="38107" marB="38107"/>
                </a:tc>
                <a:tc>
                  <a:txBody>
                    <a:bodyPr/>
                    <a:lstStyle/>
                    <a:p>
                      <a:r>
                        <a:rPr lang="en-GB" sz="1800" dirty="0"/>
                        <a:t>Matthew 24:7 &amp; 15</a:t>
                      </a:r>
                    </a:p>
                  </a:txBody>
                  <a:tcPr marL="76213" marR="76213" marT="38107" marB="38107"/>
                </a:tc>
                <a:tc>
                  <a:txBody>
                    <a:bodyPr/>
                    <a:lstStyle/>
                    <a:p>
                      <a:r>
                        <a:rPr lang="en-GB" sz="1800"/>
                        <a:t>Last days </a:t>
                      </a:r>
                    </a:p>
                  </a:txBody>
                  <a:tcPr marL="76213" marR="76213" marT="38107" marB="38107"/>
                </a:tc>
                <a:tc>
                  <a:txBody>
                    <a:bodyPr/>
                    <a:lstStyle/>
                    <a:p>
                      <a:r>
                        <a:rPr lang="en-GB" sz="1800" dirty="0"/>
                        <a:t>Grace</a:t>
                      </a:r>
                    </a:p>
                  </a:txBody>
                  <a:tcPr marL="76213" marR="76213" marT="38107" marB="38107"/>
                </a:tc>
                <a:extLst>
                  <a:ext uri="{0D108BD9-81ED-4DB2-BD59-A6C34878D82A}">
                    <a16:rowId xmlns:a16="http://schemas.microsoft.com/office/drawing/2014/main" val="811920111"/>
                  </a:ext>
                </a:extLst>
              </a:tr>
            </a:tbl>
          </a:graphicData>
        </a:graphic>
      </p:graphicFrame>
    </p:spTree>
    <p:extLst>
      <p:ext uri="{BB962C8B-B14F-4D97-AF65-F5344CB8AC3E}">
        <p14:creationId xmlns:p14="http://schemas.microsoft.com/office/powerpoint/2010/main" val="20974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939E1-A1A5-46CF-A772-F6F2BAFCF05F}"/>
              </a:ext>
            </a:extLst>
          </p:cNvPr>
          <p:cNvPicPr>
            <a:picLocks noChangeAspect="1"/>
          </p:cNvPicPr>
          <p:nvPr/>
        </p:nvPicPr>
        <p:blipFill rotWithShape="1">
          <a:blip r:embed="rId2"/>
          <a:srcRect t="23300" b="6667"/>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722ABC1-5A6B-4ED6-85D8-35163344ED12}"/>
              </a:ext>
            </a:extLst>
          </p:cNvPr>
          <p:cNvSpPr/>
          <p:nvPr/>
        </p:nvSpPr>
        <p:spPr>
          <a:xfrm>
            <a:off x="6651172" y="1208315"/>
            <a:ext cx="2645228" cy="2123658"/>
          </a:xfrm>
          <a:prstGeom prst="rect">
            <a:avLst/>
          </a:prstGeom>
          <a:solidFill>
            <a:schemeClr val="bg1"/>
          </a:solidFill>
        </p:spPr>
        <p:txBody>
          <a:bodyPr wrap="square">
            <a:spAutoFit/>
          </a:bodyPr>
          <a:lstStyle/>
          <a:p>
            <a:r>
              <a:rPr lang="en-GB" sz="1200" dirty="0">
                <a:solidFill>
                  <a:srgbClr val="222222"/>
                </a:solidFill>
              </a:rPr>
              <a:t>The Russian-dominated </a:t>
            </a:r>
            <a:r>
              <a:rPr lang="en-GB" sz="1200" b="1" dirty="0">
                <a:solidFill>
                  <a:srgbClr val="222222"/>
                </a:solidFill>
              </a:rPr>
              <a:t>Soviet Union</a:t>
            </a:r>
            <a:r>
              <a:rPr lang="en-GB" sz="1200" dirty="0">
                <a:solidFill>
                  <a:srgbClr val="222222"/>
                </a:solidFill>
              </a:rPr>
              <a:t> grew into one of the world's most powerful and influential states and eventually encompassed </a:t>
            </a:r>
            <a:r>
              <a:rPr lang="en-GB" sz="1200" b="1" dirty="0">
                <a:solidFill>
                  <a:srgbClr val="222222"/>
                </a:solidFill>
              </a:rPr>
              <a:t>15</a:t>
            </a:r>
            <a:r>
              <a:rPr lang="en-GB" sz="1200" dirty="0">
                <a:solidFill>
                  <a:srgbClr val="222222"/>
                </a:solidFill>
              </a:rPr>
              <a:t> republics–Russia, Ukraine, Georgia, Belorussia, Uzbekistan, Armenia, Azerbaijan, Kazakhstan, Kyrgyzstan, Moldova, Turkmenistan, Tajikistan, Latvia</a:t>
            </a:r>
            <a:r>
              <a:rPr lang="en-GB" dirty="0">
                <a:solidFill>
                  <a:srgbClr val="222222"/>
                </a:solidFill>
              </a:rPr>
              <a:t>, </a:t>
            </a:r>
            <a:r>
              <a:rPr lang="en-GB" sz="1200" dirty="0"/>
              <a:t>Lithuania, and Estonia</a:t>
            </a:r>
            <a:r>
              <a:rPr lang="en-GB" dirty="0"/>
              <a:t>.</a:t>
            </a:r>
            <a:r>
              <a:rPr lang="en-GB" dirty="0">
                <a:solidFill>
                  <a:srgbClr val="222222"/>
                </a:solidFill>
              </a:rPr>
              <a:t>..</a:t>
            </a:r>
            <a:endParaRPr lang="en-GB" b="0" i="0" dirty="0">
              <a:solidFill>
                <a:srgbClr val="222222"/>
              </a:solidFill>
              <a:effectLst/>
            </a:endParaRPr>
          </a:p>
        </p:txBody>
      </p:sp>
    </p:spTree>
    <p:extLst>
      <p:ext uri="{BB962C8B-B14F-4D97-AF65-F5344CB8AC3E}">
        <p14:creationId xmlns:p14="http://schemas.microsoft.com/office/powerpoint/2010/main" val="384852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E58-0750-4C4D-9451-20757E05D07D}"/>
              </a:ext>
            </a:extLst>
          </p:cNvPr>
          <p:cNvSpPr>
            <a:spLocks noGrp="1"/>
          </p:cNvSpPr>
          <p:nvPr>
            <p:ph type="title"/>
          </p:nvPr>
        </p:nvSpPr>
        <p:spPr>
          <a:xfrm>
            <a:off x="544606" y="609600"/>
            <a:ext cx="8729396" cy="667871"/>
          </a:xfrm>
        </p:spPr>
        <p:txBody>
          <a:bodyPr>
            <a:normAutofit/>
          </a:bodyPr>
          <a:lstStyle/>
          <a:p>
            <a:r>
              <a:rPr lang="en-GB" sz="3200" b="1" dirty="0">
                <a:solidFill>
                  <a:srgbClr val="002060"/>
                </a:solidFill>
              </a:rPr>
              <a:t>Dispensational truths: continued </a:t>
            </a:r>
          </a:p>
        </p:txBody>
      </p:sp>
      <p:sp>
        <p:nvSpPr>
          <p:cNvPr id="3" name="Rectangle 2">
            <a:extLst>
              <a:ext uri="{FF2B5EF4-FFF2-40B4-BE49-F238E27FC236}">
                <a16:creationId xmlns:a16="http://schemas.microsoft.com/office/drawing/2014/main" id="{30ECEEB4-CD6E-4AD7-9FDA-B3E0B118DE34}"/>
              </a:ext>
            </a:extLst>
          </p:cNvPr>
          <p:cNvSpPr/>
          <p:nvPr/>
        </p:nvSpPr>
        <p:spPr>
          <a:xfrm>
            <a:off x="544605" y="1344304"/>
            <a:ext cx="8729397" cy="5370701"/>
          </a:xfrm>
          <a:prstGeom prst="rect">
            <a:avLst/>
          </a:prstGeom>
        </p:spPr>
        <p:txBody>
          <a:bodyPr wrap="square">
            <a:spAutoFit/>
          </a:bodyPr>
          <a:lstStyle/>
          <a:p>
            <a:r>
              <a:rPr lang="en-GB" dirty="0"/>
              <a:t>Well Spanish flu (N1N1) was from 1918 to 1920 killed globally 40 – 100m deaths</a:t>
            </a:r>
          </a:p>
          <a:p>
            <a:endParaRPr lang="en-GB" dirty="0"/>
          </a:p>
          <a:p>
            <a:r>
              <a:rPr lang="en-GB" b="1" dirty="0"/>
              <a:t>There are end time revival verses within the bible.</a:t>
            </a:r>
          </a:p>
          <a:p>
            <a:endParaRPr lang="en-GB" dirty="0"/>
          </a:p>
          <a:p>
            <a:r>
              <a:rPr lang="en-GB" dirty="0"/>
              <a:t>Haggai 2:7 -9 </a:t>
            </a:r>
          </a:p>
          <a:p>
            <a:r>
              <a:rPr lang="en-GB" sz="2300" dirty="0"/>
              <a:t>For thus saith the </a:t>
            </a:r>
            <a:r>
              <a:rPr lang="en-GB" sz="2300" cap="small" dirty="0"/>
              <a:t>Lord</a:t>
            </a:r>
            <a:r>
              <a:rPr lang="en-GB" sz="2300" dirty="0"/>
              <a:t> of hosts; Yet once, it is a little while, and I will shake the heavens, and the earth, and the sea, and the dry land;</a:t>
            </a:r>
          </a:p>
          <a:p>
            <a:r>
              <a:rPr lang="en-GB" sz="2300" b="1" baseline="30000" dirty="0"/>
              <a:t>7 </a:t>
            </a:r>
            <a:r>
              <a:rPr lang="en-GB" sz="2300" b="1" dirty="0"/>
              <a:t>And I will shake all nations, and the desire of all nations shall come: and I will fill this house with glory, saith the </a:t>
            </a:r>
            <a:r>
              <a:rPr lang="en-GB" sz="2300" b="1" cap="small" dirty="0"/>
              <a:t>Lord</a:t>
            </a:r>
            <a:r>
              <a:rPr lang="en-GB" sz="2300" b="1" dirty="0"/>
              <a:t> of hosts.</a:t>
            </a:r>
          </a:p>
          <a:p>
            <a:r>
              <a:rPr lang="en-GB" sz="2300" b="1" baseline="30000" dirty="0"/>
              <a:t>8 </a:t>
            </a:r>
            <a:r>
              <a:rPr lang="en-GB" sz="2300" dirty="0"/>
              <a:t>The silver is mine, and the gold is mine, saith the </a:t>
            </a:r>
            <a:r>
              <a:rPr lang="en-GB" sz="2300" cap="small" dirty="0"/>
              <a:t>Lord</a:t>
            </a:r>
            <a:r>
              <a:rPr lang="en-GB" sz="2300" dirty="0"/>
              <a:t> of hosts.</a:t>
            </a:r>
          </a:p>
          <a:p>
            <a:r>
              <a:rPr lang="en-GB" sz="2300" b="1" baseline="30000" dirty="0"/>
              <a:t>9 </a:t>
            </a:r>
            <a:r>
              <a:rPr lang="en-GB" sz="2300" dirty="0"/>
              <a:t>The glory of this latter house shall be greater than of the former, saith the </a:t>
            </a:r>
            <a:r>
              <a:rPr lang="en-GB" sz="2300" cap="small" dirty="0"/>
              <a:t>Lord</a:t>
            </a:r>
            <a:r>
              <a:rPr lang="en-GB" sz="2300" dirty="0"/>
              <a:t> of hosts: and in this place will I give peace, saith the </a:t>
            </a:r>
            <a:r>
              <a:rPr lang="en-GB" sz="2300" cap="small" dirty="0"/>
              <a:t>Lord</a:t>
            </a:r>
            <a:r>
              <a:rPr lang="en-GB" sz="2300" dirty="0"/>
              <a:t> of hosts.</a:t>
            </a:r>
          </a:p>
        </p:txBody>
      </p:sp>
    </p:spTree>
    <p:extLst>
      <p:ext uri="{BB962C8B-B14F-4D97-AF65-F5344CB8AC3E}">
        <p14:creationId xmlns:p14="http://schemas.microsoft.com/office/powerpoint/2010/main" val="2941002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362989-FB42-4FD4-9AA5-3F5082539BD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1600" kern="1200">
                <a:solidFill>
                  <a:srgbClr val="FFFFFF"/>
                </a:solidFill>
                <a:latin typeface="+mj-lt"/>
                <a:ea typeface="+mj-ea"/>
                <a:cs typeface="+mj-cs"/>
              </a:rPr>
              <a:t>Observations:</a:t>
            </a:r>
            <a:r>
              <a:rPr lang="en-US" sz="1600" b="1" kern="1200">
                <a:solidFill>
                  <a:srgbClr val="FFFFFF"/>
                </a:solidFill>
                <a:latin typeface="+mj-lt"/>
                <a:ea typeface="+mj-ea"/>
                <a:cs typeface="+mj-cs"/>
              </a:rPr>
              <a:t>  </a:t>
            </a:r>
            <a:r>
              <a:rPr lang="en-US" sz="1600" kern="1200">
                <a:solidFill>
                  <a:srgbClr val="FFFFFF"/>
                </a:solidFill>
                <a:latin typeface="+mj-lt"/>
                <a:ea typeface="+mj-ea"/>
                <a:cs typeface="+mj-cs"/>
              </a:rPr>
              <a:t>General events &amp; signs of the Last days, before the dispensation of Tribulation, before the Rapture continued</a:t>
            </a:r>
          </a:p>
        </p:txBody>
      </p:sp>
      <p:graphicFrame>
        <p:nvGraphicFramePr>
          <p:cNvPr id="3" name="Table 3">
            <a:extLst>
              <a:ext uri="{FF2B5EF4-FFF2-40B4-BE49-F238E27FC236}">
                <a16:creationId xmlns:a16="http://schemas.microsoft.com/office/drawing/2014/main" id="{5D6724EB-BD14-4A0E-B90D-E539A0592E1D}"/>
              </a:ext>
            </a:extLst>
          </p:cNvPr>
          <p:cNvGraphicFramePr>
            <a:graphicFrameLocks noGrp="1"/>
          </p:cNvGraphicFramePr>
          <p:nvPr>
            <p:extLst>
              <p:ext uri="{D42A27DB-BD31-4B8C-83A1-F6EECF244321}">
                <p14:modId xmlns:p14="http://schemas.microsoft.com/office/powerpoint/2010/main" val="2490923448"/>
              </p:ext>
            </p:extLst>
          </p:nvPr>
        </p:nvGraphicFramePr>
        <p:xfrm>
          <a:off x="3537527" y="64656"/>
          <a:ext cx="8654474" cy="6793343"/>
        </p:xfrm>
        <a:graphic>
          <a:graphicData uri="http://schemas.openxmlformats.org/drawingml/2006/table">
            <a:tbl>
              <a:tblPr firstRow="1" bandRow="1">
                <a:tableStyleId>{5C22544A-7EE6-4342-B048-85BDC9FD1C3A}</a:tableStyleId>
              </a:tblPr>
              <a:tblGrid>
                <a:gridCol w="1671020">
                  <a:extLst>
                    <a:ext uri="{9D8B030D-6E8A-4147-A177-3AD203B41FA5}">
                      <a16:colId xmlns:a16="http://schemas.microsoft.com/office/drawing/2014/main" val="1379343402"/>
                    </a:ext>
                  </a:extLst>
                </a:gridCol>
                <a:gridCol w="1807098">
                  <a:extLst>
                    <a:ext uri="{9D8B030D-6E8A-4147-A177-3AD203B41FA5}">
                      <a16:colId xmlns:a16="http://schemas.microsoft.com/office/drawing/2014/main" val="234538694"/>
                    </a:ext>
                  </a:extLst>
                </a:gridCol>
                <a:gridCol w="1820706">
                  <a:extLst>
                    <a:ext uri="{9D8B030D-6E8A-4147-A177-3AD203B41FA5}">
                      <a16:colId xmlns:a16="http://schemas.microsoft.com/office/drawing/2014/main" val="1855170874"/>
                    </a:ext>
                  </a:extLst>
                </a:gridCol>
                <a:gridCol w="1521337">
                  <a:extLst>
                    <a:ext uri="{9D8B030D-6E8A-4147-A177-3AD203B41FA5}">
                      <a16:colId xmlns:a16="http://schemas.microsoft.com/office/drawing/2014/main" val="1488258091"/>
                    </a:ext>
                  </a:extLst>
                </a:gridCol>
                <a:gridCol w="1834313">
                  <a:extLst>
                    <a:ext uri="{9D8B030D-6E8A-4147-A177-3AD203B41FA5}">
                      <a16:colId xmlns:a16="http://schemas.microsoft.com/office/drawing/2014/main" val="2779931027"/>
                    </a:ext>
                  </a:extLst>
                </a:gridCol>
              </a:tblGrid>
              <a:tr h="1080287">
                <a:tc>
                  <a:txBody>
                    <a:bodyPr/>
                    <a:lstStyle/>
                    <a:p>
                      <a:r>
                        <a:rPr lang="en-GB" sz="1800"/>
                        <a:t>Type of sign</a:t>
                      </a:r>
                    </a:p>
                  </a:txBody>
                  <a:tcPr marL="75397" marR="75397" marT="37699" marB="37699"/>
                </a:tc>
                <a:tc>
                  <a:txBody>
                    <a:bodyPr/>
                    <a:lstStyle/>
                    <a:p>
                      <a:r>
                        <a:rPr lang="en-GB" sz="1800"/>
                        <a:t>‘The What’</a:t>
                      </a:r>
                    </a:p>
                  </a:txBody>
                  <a:tcPr marL="75397" marR="75397" marT="37699" marB="37699"/>
                </a:tc>
                <a:tc>
                  <a:txBody>
                    <a:bodyPr/>
                    <a:lstStyle/>
                    <a:p>
                      <a:r>
                        <a:rPr lang="en-GB" sz="1800"/>
                        <a:t>Scripture ref</a:t>
                      </a:r>
                    </a:p>
                  </a:txBody>
                  <a:tcPr marL="75397" marR="75397" marT="37699" marB="37699"/>
                </a:tc>
                <a:tc>
                  <a:txBody>
                    <a:bodyPr/>
                    <a:lstStyle/>
                    <a:p>
                      <a:r>
                        <a:rPr lang="en-GB" sz="1800" dirty="0"/>
                        <a:t>‘The when’</a:t>
                      </a:r>
                    </a:p>
                  </a:txBody>
                  <a:tcPr marL="75397" marR="75397" marT="37699" marB="37699"/>
                </a:tc>
                <a:tc>
                  <a:txBody>
                    <a:bodyPr/>
                    <a:lstStyle/>
                    <a:p>
                      <a:r>
                        <a:rPr lang="en-GB" sz="1800" dirty="0"/>
                        <a:t>Which dispensations ref</a:t>
                      </a:r>
                    </a:p>
                  </a:txBody>
                  <a:tcPr marL="75397" marR="75397" marT="37699" marB="37699"/>
                </a:tc>
                <a:extLst>
                  <a:ext uri="{0D108BD9-81ED-4DB2-BD59-A6C34878D82A}">
                    <a16:rowId xmlns:a16="http://schemas.microsoft.com/office/drawing/2014/main" val="2819338843"/>
                  </a:ext>
                </a:extLst>
              </a:tr>
              <a:tr h="1080287">
                <a:tc>
                  <a:txBody>
                    <a:bodyPr/>
                    <a:lstStyle/>
                    <a:p>
                      <a:r>
                        <a:rPr lang="en-GB" sz="1800" dirty="0"/>
                        <a:t>Spiritual </a:t>
                      </a:r>
                    </a:p>
                  </a:txBody>
                  <a:tcPr marL="75397" marR="75397" marT="37699" marB="37699"/>
                </a:tc>
                <a:tc>
                  <a:txBody>
                    <a:bodyPr/>
                    <a:lstStyle/>
                    <a:p>
                      <a:r>
                        <a:rPr lang="en-GB" sz="1800"/>
                        <a:t>Apostasy</a:t>
                      </a:r>
                    </a:p>
                  </a:txBody>
                  <a:tcPr marL="75397" marR="75397" marT="37699" marB="37699"/>
                </a:tc>
                <a:tc>
                  <a:txBody>
                    <a:bodyPr/>
                    <a:lstStyle/>
                    <a:p>
                      <a:r>
                        <a:rPr lang="en-GB" sz="1800" dirty="0"/>
                        <a:t>2 </a:t>
                      </a:r>
                      <a:r>
                        <a:rPr lang="en-GB" sz="1800" dirty="0" err="1"/>
                        <a:t>Thess</a:t>
                      </a:r>
                      <a:r>
                        <a:rPr lang="en-GB" sz="1800" dirty="0"/>
                        <a:t> 2:3 Dan 7:25/ 8:25/11:36</a:t>
                      </a:r>
                    </a:p>
                  </a:txBody>
                  <a:tcPr marL="75397" marR="75397" marT="37699" marB="37699"/>
                </a:tc>
                <a:tc>
                  <a:txBody>
                    <a:bodyPr/>
                    <a:lstStyle/>
                    <a:p>
                      <a:r>
                        <a:rPr lang="en-GB" sz="1800"/>
                        <a:t>Last days </a:t>
                      </a:r>
                    </a:p>
                  </a:txBody>
                  <a:tcPr marL="75397" marR="75397" marT="37699" marB="37699"/>
                </a:tc>
                <a:tc>
                  <a:txBody>
                    <a:bodyPr/>
                    <a:lstStyle/>
                    <a:p>
                      <a:r>
                        <a:rPr lang="en-GB" sz="1800"/>
                        <a:t>Law &amp; Grace</a:t>
                      </a:r>
                    </a:p>
                  </a:txBody>
                  <a:tcPr marL="75397" marR="75397" marT="37699" marB="37699"/>
                </a:tc>
                <a:extLst>
                  <a:ext uri="{0D108BD9-81ED-4DB2-BD59-A6C34878D82A}">
                    <a16:rowId xmlns:a16="http://schemas.microsoft.com/office/drawing/2014/main" val="3625280248"/>
                  </a:ext>
                </a:extLst>
              </a:tr>
              <a:tr h="1391908">
                <a:tc>
                  <a:txBody>
                    <a:bodyPr/>
                    <a:lstStyle/>
                    <a:p>
                      <a:r>
                        <a:rPr lang="en-GB" sz="1800" dirty="0"/>
                        <a:t>Spiritual </a:t>
                      </a:r>
                    </a:p>
                  </a:txBody>
                  <a:tcPr marL="75397" marR="75397" marT="37699" marB="37699"/>
                </a:tc>
                <a:tc>
                  <a:txBody>
                    <a:bodyPr/>
                    <a:lstStyle/>
                    <a:p>
                      <a:r>
                        <a:rPr lang="en-GB" sz="1800"/>
                        <a:t>Satanism &amp; demon worship. Antichrist</a:t>
                      </a:r>
                    </a:p>
                  </a:txBody>
                  <a:tcPr marL="75397" marR="75397" marT="37699" marB="37699"/>
                </a:tc>
                <a:tc>
                  <a:txBody>
                    <a:bodyPr/>
                    <a:lstStyle/>
                    <a:p>
                      <a:r>
                        <a:rPr lang="en-GB" sz="1800" dirty="0"/>
                        <a:t>1 John 4:4 / 1 John 2:18</a:t>
                      </a:r>
                    </a:p>
                  </a:txBody>
                  <a:tcPr marL="75397" marR="75397" marT="37699" marB="37699"/>
                </a:tc>
                <a:tc>
                  <a:txBody>
                    <a:bodyPr/>
                    <a:lstStyle/>
                    <a:p>
                      <a:r>
                        <a:rPr lang="en-GB" sz="1800"/>
                        <a:t>Last days</a:t>
                      </a:r>
                    </a:p>
                  </a:txBody>
                  <a:tcPr marL="75397" marR="75397" marT="37699" marB="37699"/>
                </a:tc>
                <a:tc>
                  <a:txBody>
                    <a:bodyPr/>
                    <a:lstStyle/>
                    <a:p>
                      <a:r>
                        <a:rPr lang="en-GB" sz="1800"/>
                        <a:t>Grace</a:t>
                      </a:r>
                    </a:p>
                  </a:txBody>
                  <a:tcPr marL="75397" marR="75397" marT="37699" marB="37699"/>
                </a:tc>
                <a:extLst>
                  <a:ext uri="{0D108BD9-81ED-4DB2-BD59-A6C34878D82A}">
                    <a16:rowId xmlns:a16="http://schemas.microsoft.com/office/drawing/2014/main" val="1768817995"/>
                  </a:ext>
                </a:extLst>
              </a:tr>
              <a:tr h="768666">
                <a:tc>
                  <a:txBody>
                    <a:bodyPr/>
                    <a:lstStyle/>
                    <a:p>
                      <a:r>
                        <a:rPr lang="en-GB" sz="1800"/>
                        <a:t>Spiritual </a:t>
                      </a:r>
                    </a:p>
                  </a:txBody>
                  <a:tcPr marL="75397" marR="75397" marT="37699" marB="37699"/>
                </a:tc>
                <a:tc>
                  <a:txBody>
                    <a:bodyPr/>
                    <a:lstStyle/>
                    <a:p>
                      <a:r>
                        <a:rPr lang="en-GB" sz="1800"/>
                        <a:t>Pleasure &amp; addictions </a:t>
                      </a:r>
                    </a:p>
                  </a:txBody>
                  <a:tcPr marL="75397" marR="75397" marT="37699" marB="37699"/>
                </a:tc>
                <a:tc>
                  <a:txBody>
                    <a:bodyPr/>
                    <a:lstStyle/>
                    <a:p>
                      <a:r>
                        <a:rPr lang="en-GB" sz="1800"/>
                        <a:t>2 Timothy  3: 1-8</a:t>
                      </a:r>
                    </a:p>
                  </a:txBody>
                  <a:tcPr marL="75397" marR="75397" marT="37699" marB="37699"/>
                </a:tc>
                <a:tc>
                  <a:txBody>
                    <a:bodyPr/>
                    <a:lstStyle/>
                    <a:p>
                      <a:r>
                        <a:rPr lang="en-GB" sz="1800"/>
                        <a:t>Last days  </a:t>
                      </a:r>
                    </a:p>
                  </a:txBody>
                  <a:tcPr marL="75397" marR="75397" marT="37699" marB="37699"/>
                </a:tc>
                <a:tc>
                  <a:txBody>
                    <a:bodyPr/>
                    <a:lstStyle/>
                    <a:p>
                      <a:r>
                        <a:rPr lang="en-GB" sz="1800"/>
                        <a:t>Law &amp; Grace </a:t>
                      </a:r>
                    </a:p>
                  </a:txBody>
                  <a:tcPr marL="75397" marR="75397" marT="37699" marB="37699"/>
                </a:tc>
                <a:extLst>
                  <a:ext uri="{0D108BD9-81ED-4DB2-BD59-A6C34878D82A}">
                    <a16:rowId xmlns:a16="http://schemas.microsoft.com/office/drawing/2014/main" val="1981275207"/>
                  </a:ext>
                </a:extLst>
              </a:tr>
              <a:tr h="1391908">
                <a:tc>
                  <a:txBody>
                    <a:bodyPr/>
                    <a:lstStyle/>
                    <a:p>
                      <a:r>
                        <a:rPr lang="en-GB" sz="1800"/>
                        <a:t>Spiritual </a:t>
                      </a:r>
                    </a:p>
                  </a:txBody>
                  <a:tcPr marL="75397" marR="75397" marT="37699" marB="37699"/>
                </a:tc>
                <a:tc>
                  <a:txBody>
                    <a:bodyPr/>
                    <a:lstStyle/>
                    <a:p>
                      <a:r>
                        <a:rPr lang="en-GB" sz="1800"/>
                        <a:t>Worship of creature instead of creator </a:t>
                      </a:r>
                    </a:p>
                  </a:txBody>
                  <a:tcPr marL="75397" marR="75397" marT="37699" marB="37699"/>
                </a:tc>
                <a:tc>
                  <a:txBody>
                    <a:bodyPr/>
                    <a:lstStyle/>
                    <a:p>
                      <a:r>
                        <a:rPr lang="en-GB" sz="1800"/>
                        <a:t>2 Timothy 3: 1-8 Rev Ch 13</a:t>
                      </a:r>
                    </a:p>
                  </a:txBody>
                  <a:tcPr marL="75397" marR="75397" marT="37699" marB="37699"/>
                </a:tc>
                <a:tc>
                  <a:txBody>
                    <a:bodyPr/>
                    <a:lstStyle/>
                    <a:p>
                      <a:r>
                        <a:rPr lang="en-GB" sz="1800"/>
                        <a:t>Last days </a:t>
                      </a:r>
                    </a:p>
                  </a:txBody>
                  <a:tcPr marL="75397" marR="75397" marT="37699" marB="37699"/>
                </a:tc>
                <a:tc>
                  <a:txBody>
                    <a:bodyPr/>
                    <a:lstStyle/>
                    <a:p>
                      <a:r>
                        <a:rPr lang="en-GB" sz="1800" dirty="0"/>
                        <a:t>Grace</a:t>
                      </a:r>
                    </a:p>
                  </a:txBody>
                  <a:tcPr marL="75397" marR="75397" marT="37699" marB="37699"/>
                </a:tc>
                <a:extLst>
                  <a:ext uri="{0D108BD9-81ED-4DB2-BD59-A6C34878D82A}">
                    <a16:rowId xmlns:a16="http://schemas.microsoft.com/office/drawing/2014/main" val="2589926573"/>
                  </a:ext>
                </a:extLst>
              </a:tr>
              <a:tr h="1080287">
                <a:tc>
                  <a:txBody>
                    <a:bodyPr/>
                    <a:lstStyle/>
                    <a:p>
                      <a:r>
                        <a:rPr lang="en-GB" sz="1800"/>
                        <a:t>Spiritual </a:t>
                      </a:r>
                    </a:p>
                  </a:txBody>
                  <a:tcPr marL="75397" marR="75397" marT="37699" marB="37699"/>
                </a:tc>
                <a:tc>
                  <a:txBody>
                    <a:bodyPr/>
                    <a:lstStyle/>
                    <a:p>
                      <a:r>
                        <a:rPr lang="en-GB" sz="1800"/>
                        <a:t>Humanism  &amp; New Age – Paganism </a:t>
                      </a:r>
                    </a:p>
                  </a:txBody>
                  <a:tcPr marL="75397" marR="75397" marT="37699" marB="37699"/>
                </a:tc>
                <a:tc>
                  <a:txBody>
                    <a:bodyPr/>
                    <a:lstStyle/>
                    <a:p>
                      <a:r>
                        <a:rPr lang="en-GB" sz="1800"/>
                        <a:t>2 Timothy 3; 1-8</a:t>
                      </a:r>
                    </a:p>
                    <a:p>
                      <a:r>
                        <a:rPr lang="en-GB" sz="1800"/>
                        <a:t>Jude 1:7</a:t>
                      </a:r>
                    </a:p>
                  </a:txBody>
                  <a:tcPr marL="75397" marR="75397" marT="37699" marB="37699"/>
                </a:tc>
                <a:tc>
                  <a:txBody>
                    <a:bodyPr/>
                    <a:lstStyle/>
                    <a:p>
                      <a:r>
                        <a:rPr lang="en-GB" sz="1800"/>
                        <a:t>Last days </a:t>
                      </a:r>
                    </a:p>
                  </a:txBody>
                  <a:tcPr marL="75397" marR="75397" marT="37699" marB="37699"/>
                </a:tc>
                <a:tc>
                  <a:txBody>
                    <a:bodyPr/>
                    <a:lstStyle/>
                    <a:p>
                      <a:r>
                        <a:rPr lang="en-GB" sz="1800" dirty="0"/>
                        <a:t>Law &amp; Grace</a:t>
                      </a:r>
                    </a:p>
                  </a:txBody>
                  <a:tcPr marL="75397" marR="75397" marT="37699" marB="37699"/>
                </a:tc>
                <a:extLst>
                  <a:ext uri="{0D108BD9-81ED-4DB2-BD59-A6C34878D82A}">
                    <a16:rowId xmlns:a16="http://schemas.microsoft.com/office/drawing/2014/main" val="3773933645"/>
                  </a:ext>
                </a:extLst>
              </a:tr>
            </a:tbl>
          </a:graphicData>
        </a:graphic>
      </p:graphicFrame>
    </p:spTree>
    <p:extLst>
      <p:ext uri="{BB962C8B-B14F-4D97-AF65-F5344CB8AC3E}">
        <p14:creationId xmlns:p14="http://schemas.microsoft.com/office/powerpoint/2010/main" val="1150498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8"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2827CC3-9C63-41A0-B0D9-EA722DD4D9CF}"/>
              </a:ext>
            </a:extLst>
          </p:cNvPr>
          <p:cNvSpPr>
            <a:spLocks noGrp="1"/>
          </p:cNvSpPr>
          <p:nvPr>
            <p:ph type="title"/>
          </p:nvPr>
        </p:nvSpPr>
        <p:spPr>
          <a:xfrm>
            <a:off x="6094855" y="1261331"/>
            <a:ext cx="3497565" cy="4770014"/>
          </a:xfrm>
        </p:spPr>
        <p:txBody>
          <a:bodyPr vert="horz" lIns="91440" tIns="45720" rIns="91440" bIns="45720" rtlCol="0" anchor="b">
            <a:noAutofit/>
          </a:bodyPr>
          <a:lstStyle/>
          <a:p>
            <a:pPr>
              <a:lnSpc>
                <a:spcPct val="90000"/>
              </a:lnSpc>
            </a:pPr>
            <a:r>
              <a:rPr lang="en-US" sz="2800" b="1" dirty="0">
                <a:solidFill>
                  <a:srgbClr val="002060"/>
                </a:solidFill>
              </a:rPr>
              <a:t>Luke 21:36</a:t>
            </a:r>
            <a:br>
              <a:rPr lang="en-US" sz="2800" dirty="0">
                <a:solidFill>
                  <a:srgbClr val="002060"/>
                </a:solidFill>
              </a:rPr>
            </a:br>
            <a:br>
              <a:rPr lang="en-US" sz="2800" dirty="0">
                <a:solidFill>
                  <a:srgbClr val="002060"/>
                </a:solidFill>
              </a:rPr>
            </a:br>
            <a:r>
              <a:rPr lang="en-US" sz="2800" b="1" dirty="0">
                <a:solidFill>
                  <a:srgbClr val="002060"/>
                </a:solidFill>
              </a:rPr>
              <a:t>Watch ye therefore, and pray always, that ye may be accounted worthy to escape all these things that shall come to pass, and to stand before the Son of man.”</a:t>
            </a:r>
            <a:br>
              <a:rPr lang="en-US" sz="2800" b="1" dirty="0">
                <a:solidFill>
                  <a:srgbClr val="002060"/>
                </a:solidFill>
              </a:rPr>
            </a:br>
            <a:endParaRPr lang="en-US" sz="2800" b="1" dirty="0">
              <a:solidFill>
                <a:srgbClr val="002060"/>
              </a:solidFill>
            </a:endParaRPr>
          </a:p>
        </p:txBody>
      </p:sp>
      <p:sp>
        <p:nvSpPr>
          <p:cNvPr id="39" name="Isosceles Triangle 38">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Open Book">
            <a:extLst>
              <a:ext uri="{FF2B5EF4-FFF2-40B4-BE49-F238E27FC236}">
                <a16:creationId xmlns:a16="http://schemas.microsoft.com/office/drawing/2014/main" id="{4B25166C-8501-4106-A9A2-FFDD43312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3494210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E548-E8CD-48F2-B1DB-ABFF2CA56809}"/>
              </a:ext>
            </a:extLst>
          </p:cNvPr>
          <p:cNvSpPr>
            <a:spLocks noGrp="1"/>
          </p:cNvSpPr>
          <p:nvPr>
            <p:ph type="title"/>
          </p:nvPr>
        </p:nvSpPr>
        <p:spPr>
          <a:xfrm>
            <a:off x="609600" y="609600"/>
            <a:ext cx="8664402" cy="633046"/>
          </a:xfrm>
        </p:spPr>
        <p:txBody>
          <a:bodyPr>
            <a:normAutofit fontScale="90000"/>
          </a:bodyPr>
          <a:lstStyle/>
          <a:p>
            <a:r>
              <a:rPr lang="en-GB" dirty="0">
                <a:solidFill>
                  <a:srgbClr val="002060"/>
                </a:solidFill>
              </a:rPr>
              <a:t>Considerations: </a:t>
            </a:r>
          </a:p>
        </p:txBody>
      </p:sp>
      <p:sp>
        <p:nvSpPr>
          <p:cNvPr id="3" name="TextBox 2">
            <a:extLst>
              <a:ext uri="{FF2B5EF4-FFF2-40B4-BE49-F238E27FC236}">
                <a16:creationId xmlns:a16="http://schemas.microsoft.com/office/drawing/2014/main" id="{916EAC14-8E09-4FDD-BF65-B4EB2807C186}"/>
              </a:ext>
            </a:extLst>
          </p:cNvPr>
          <p:cNvSpPr txBox="1"/>
          <p:nvPr/>
        </p:nvSpPr>
        <p:spPr>
          <a:xfrm>
            <a:off x="677334" y="1406769"/>
            <a:ext cx="8497928" cy="3877985"/>
          </a:xfrm>
          <a:prstGeom prst="rect">
            <a:avLst/>
          </a:prstGeom>
          <a:noFill/>
        </p:spPr>
        <p:txBody>
          <a:bodyPr wrap="square" rtlCol="0">
            <a:spAutoFit/>
          </a:bodyPr>
          <a:lstStyle/>
          <a:p>
            <a:r>
              <a:rPr lang="en-GB" sz="2400" dirty="0"/>
              <a:t>Opinions: </a:t>
            </a:r>
            <a:r>
              <a:rPr lang="en-GB" dirty="0"/>
              <a:t>a view or judgement formed about something, </a:t>
            </a:r>
            <a:r>
              <a:rPr lang="en-GB" b="1" dirty="0"/>
              <a:t>not necessarily based on fact or knowledge.</a:t>
            </a:r>
            <a:endParaRPr lang="en-GB" sz="2400" b="1" dirty="0"/>
          </a:p>
          <a:p>
            <a:endParaRPr lang="en-GB" sz="2400" dirty="0"/>
          </a:p>
          <a:p>
            <a:r>
              <a:rPr lang="en-GB" sz="2400" dirty="0"/>
              <a:t>Facts: </a:t>
            </a:r>
            <a:r>
              <a:rPr lang="en-GB" dirty="0"/>
              <a:t>a thing that is known </a:t>
            </a:r>
            <a:r>
              <a:rPr lang="en-GB" b="1" dirty="0"/>
              <a:t>or proved to be true</a:t>
            </a:r>
            <a:r>
              <a:rPr lang="en-GB" dirty="0"/>
              <a:t>.</a:t>
            </a:r>
            <a:endParaRPr lang="en-GB" sz="2400" dirty="0"/>
          </a:p>
          <a:p>
            <a:endParaRPr lang="en-GB" sz="2400" dirty="0"/>
          </a:p>
          <a:p>
            <a:r>
              <a:rPr lang="en-GB" sz="2400" dirty="0"/>
              <a:t>Assumptions: </a:t>
            </a:r>
            <a:r>
              <a:rPr lang="en-GB" dirty="0"/>
              <a:t>a thing that is accepted as true or as certain to happen, </a:t>
            </a:r>
            <a:r>
              <a:rPr lang="en-GB" b="1" dirty="0"/>
              <a:t>without proof</a:t>
            </a:r>
            <a:r>
              <a:rPr lang="en-GB" dirty="0"/>
              <a:t>.</a:t>
            </a:r>
            <a:endParaRPr lang="en-GB" sz="2400" dirty="0"/>
          </a:p>
          <a:p>
            <a:endParaRPr lang="en-GB" sz="2400" dirty="0"/>
          </a:p>
          <a:p>
            <a:r>
              <a:rPr lang="en-GB" sz="2400" dirty="0"/>
              <a:t>Bias: </a:t>
            </a:r>
            <a:r>
              <a:rPr lang="en-GB" dirty="0"/>
              <a:t>an inclination or prejudice for or against one person or group, especially in a way </a:t>
            </a:r>
            <a:r>
              <a:rPr lang="en-GB" b="1" dirty="0"/>
              <a:t>considered to be unfair</a:t>
            </a:r>
            <a:r>
              <a:rPr lang="en-GB" dirty="0"/>
              <a:t>.</a:t>
            </a:r>
          </a:p>
          <a:p>
            <a:endParaRPr lang="en-GB" sz="2400" dirty="0"/>
          </a:p>
        </p:txBody>
      </p:sp>
    </p:spTree>
    <p:extLst>
      <p:ext uri="{BB962C8B-B14F-4D97-AF65-F5344CB8AC3E}">
        <p14:creationId xmlns:p14="http://schemas.microsoft.com/office/powerpoint/2010/main" val="319999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5A812ADE-866C-497D-A71C-CC2B9E8F74D3}"/>
              </a:ext>
            </a:extLst>
          </p:cNvPr>
          <p:cNvSpPr txBox="1"/>
          <p:nvPr/>
        </p:nvSpPr>
        <p:spPr>
          <a:xfrm>
            <a:off x="726831" y="367323"/>
            <a:ext cx="8873437" cy="523220"/>
          </a:xfrm>
          <a:prstGeom prst="rect">
            <a:avLst/>
          </a:prstGeom>
          <a:noFill/>
        </p:spPr>
        <p:txBody>
          <a:bodyPr wrap="square" rtlCol="0">
            <a:spAutoFit/>
          </a:bodyPr>
          <a:lstStyle/>
          <a:p>
            <a:r>
              <a:rPr lang="en-GB" sz="2800" dirty="0"/>
              <a:t>Observations around the dispensation of tribulations </a:t>
            </a:r>
          </a:p>
        </p:txBody>
      </p:sp>
      <p:sp>
        <p:nvSpPr>
          <p:cNvPr id="3" name="TextBox 2">
            <a:extLst>
              <a:ext uri="{FF2B5EF4-FFF2-40B4-BE49-F238E27FC236}">
                <a16:creationId xmlns:a16="http://schemas.microsoft.com/office/drawing/2014/main" id="{EE471214-6D17-4346-93F6-832DE1375616}"/>
              </a:ext>
            </a:extLst>
          </p:cNvPr>
          <p:cNvSpPr txBox="1"/>
          <p:nvPr/>
        </p:nvSpPr>
        <p:spPr>
          <a:xfrm>
            <a:off x="726831" y="899012"/>
            <a:ext cx="8870263" cy="3693319"/>
          </a:xfrm>
          <a:prstGeom prst="rect">
            <a:avLst/>
          </a:prstGeom>
          <a:noFill/>
        </p:spPr>
        <p:txBody>
          <a:bodyPr wrap="square" rtlCol="0">
            <a:spAutoFit/>
          </a:bodyPr>
          <a:lstStyle/>
          <a:p>
            <a:r>
              <a:rPr lang="en-GB" dirty="0"/>
              <a:t>In the most part Christians believe in 3 possible raptures sequences. </a:t>
            </a:r>
          </a:p>
          <a:p>
            <a:r>
              <a:rPr lang="en-GB" dirty="0"/>
              <a:t>(To be fair nobody knows for sure.)</a:t>
            </a:r>
          </a:p>
          <a:p>
            <a:endParaRPr lang="en-GB" dirty="0"/>
          </a:p>
          <a:p>
            <a:r>
              <a:rPr lang="en-GB" dirty="0"/>
              <a:t>There are teachings on Pre-tribulation / Mid-tribulation / Post tribulation.</a:t>
            </a:r>
          </a:p>
          <a:p>
            <a:endParaRPr lang="en-GB" dirty="0"/>
          </a:p>
          <a:p>
            <a:r>
              <a:rPr lang="en-GB" dirty="0"/>
              <a:t>In this lesson I am only going to review Pre tribulation sequences of events</a:t>
            </a:r>
          </a:p>
          <a:p>
            <a:endParaRPr lang="en-GB" dirty="0"/>
          </a:p>
          <a:p>
            <a:r>
              <a:rPr lang="en-GB" dirty="0"/>
              <a:t>Tribulation is the judgement of Christ- rejected Gentile nations as well as Christ-rejected Israel.  Rev 3:6-12 – (Philadelphia)  “ the time of Jacobs’ trouble” Jeremiah 30:7’</a:t>
            </a:r>
          </a:p>
          <a:p>
            <a:r>
              <a:rPr lang="en-GB" b="1" dirty="0">
                <a:highlight>
                  <a:srgbClr val="FFFF00"/>
                </a:highlight>
              </a:rPr>
              <a:t>God has always protected His people before judgement fell</a:t>
            </a:r>
            <a:r>
              <a:rPr lang="en-GB" b="1" dirty="0"/>
              <a:t>.</a:t>
            </a:r>
            <a:endParaRPr lang="en-GB" dirty="0"/>
          </a:p>
          <a:p>
            <a:endParaRPr lang="en-GB" dirty="0"/>
          </a:p>
          <a:p>
            <a:r>
              <a:rPr lang="en-GB" dirty="0"/>
              <a:t> </a:t>
            </a:r>
          </a:p>
        </p:txBody>
      </p:sp>
      <p:graphicFrame>
        <p:nvGraphicFramePr>
          <p:cNvPr id="4" name="Table 4">
            <a:extLst>
              <a:ext uri="{FF2B5EF4-FFF2-40B4-BE49-F238E27FC236}">
                <a16:creationId xmlns:a16="http://schemas.microsoft.com/office/drawing/2014/main" id="{D87D25E1-01AB-4232-A854-CB028D5C9CE3}"/>
              </a:ext>
            </a:extLst>
          </p:cNvPr>
          <p:cNvGraphicFramePr>
            <a:graphicFrameLocks noGrp="1"/>
          </p:cNvGraphicFramePr>
          <p:nvPr>
            <p:extLst>
              <p:ext uri="{D42A27DB-BD31-4B8C-83A1-F6EECF244321}">
                <p14:modId xmlns:p14="http://schemas.microsoft.com/office/powerpoint/2010/main" val="206502582"/>
              </p:ext>
            </p:extLst>
          </p:nvPr>
        </p:nvGraphicFramePr>
        <p:xfrm>
          <a:off x="726831" y="4149969"/>
          <a:ext cx="9011140" cy="2626587"/>
        </p:xfrm>
        <a:graphic>
          <a:graphicData uri="http://schemas.openxmlformats.org/drawingml/2006/table">
            <a:tbl>
              <a:tblPr firstRow="1" bandRow="1">
                <a:tableStyleId>{5C22544A-7EE6-4342-B048-85BDC9FD1C3A}</a:tableStyleId>
              </a:tblPr>
              <a:tblGrid>
                <a:gridCol w="2252785">
                  <a:extLst>
                    <a:ext uri="{9D8B030D-6E8A-4147-A177-3AD203B41FA5}">
                      <a16:colId xmlns:a16="http://schemas.microsoft.com/office/drawing/2014/main" val="192148000"/>
                    </a:ext>
                  </a:extLst>
                </a:gridCol>
                <a:gridCol w="2252785">
                  <a:extLst>
                    <a:ext uri="{9D8B030D-6E8A-4147-A177-3AD203B41FA5}">
                      <a16:colId xmlns:a16="http://schemas.microsoft.com/office/drawing/2014/main" val="4210201517"/>
                    </a:ext>
                  </a:extLst>
                </a:gridCol>
                <a:gridCol w="2252785">
                  <a:extLst>
                    <a:ext uri="{9D8B030D-6E8A-4147-A177-3AD203B41FA5}">
                      <a16:colId xmlns:a16="http://schemas.microsoft.com/office/drawing/2014/main" val="1699458815"/>
                    </a:ext>
                  </a:extLst>
                </a:gridCol>
                <a:gridCol w="2252785">
                  <a:extLst>
                    <a:ext uri="{9D8B030D-6E8A-4147-A177-3AD203B41FA5}">
                      <a16:colId xmlns:a16="http://schemas.microsoft.com/office/drawing/2014/main" val="446019658"/>
                    </a:ext>
                  </a:extLst>
                </a:gridCol>
              </a:tblGrid>
              <a:tr h="535760">
                <a:tc>
                  <a:txBody>
                    <a:bodyPr/>
                    <a:lstStyle/>
                    <a:p>
                      <a:r>
                        <a:rPr lang="en-GB" dirty="0"/>
                        <a:t>“Who” &amp; “How”</a:t>
                      </a:r>
                    </a:p>
                  </a:txBody>
                  <a:tcPr/>
                </a:tc>
                <a:tc>
                  <a:txBody>
                    <a:bodyPr/>
                    <a:lstStyle/>
                    <a:p>
                      <a:r>
                        <a:rPr lang="en-GB" dirty="0"/>
                        <a:t>Which Judgement </a:t>
                      </a:r>
                    </a:p>
                  </a:txBody>
                  <a:tcPr/>
                </a:tc>
                <a:tc>
                  <a:txBody>
                    <a:bodyPr/>
                    <a:lstStyle/>
                    <a:p>
                      <a:r>
                        <a:rPr lang="en-GB" dirty="0"/>
                        <a:t>Type</a:t>
                      </a:r>
                    </a:p>
                  </a:txBody>
                  <a:tcPr/>
                </a:tc>
                <a:tc>
                  <a:txBody>
                    <a:bodyPr/>
                    <a:lstStyle/>
                    <a:p>
                      <a:r>
                        <a:rPr lang="en-GB" dirty="0"/>
                        <a:t>Dispensation ref</a:t>
                      </a:r>
                    </a:p>
                  </a:txBody>
                  <a:tcPr/>
                </a:tc>
                <a:extLst>
                  <a:ext uri="{0D108BD9-81ED-4DB2-BD59-A6C34878D82A}">
                    <a16:rowId xmlns:a16="http://schemas.microsoft.com/office/drawing/2014/main" val="2198577204"/>
                  </a:ext>
                </a:extLst>
              </a:tr>
              <a:tr h="652179">
                <a:tc>
                  <a:txBody>
                    <a:bodyPr/>
                    <a:lstStyle/>
                    <a:p>
                      <a:r>
                        <a:rPr lang="en-GB" dirty="0"/>
                        <a:t>Enoch - translated</a:t>
                      </a:r>
                    </a:p>
                  </a:txBody>
                  <a:tcPr/>
                </a:tc>
                <a:tc>
                  <a:txBody>
                    <a:bodyPr/>
                    <a:lstStyle/>
                    <a:p>
                      <a:r>
                        <a:rPr lang="en-GB" dirty="0"/>
                        <a:t>Before the flood</a:t>
                      </a:r>
                    </a:p>
                  </a:txBody>
                  <a:tcPr/>
                </a:tc>
                <a:tc>
                  <a:txBody>
                    <a:bodyPr/>
                    <a:lstStyle/>
                    <a:p>
                      <a:r>
                        <a:rPr lang="en-GB" dirty="0"/>
                        <a:t>Church</a:t>
                      </a:r>
                    </a:p>
                  </a:txBody>
                  <a:tcPr/>
                </a:tc>
                <a:tc>
                  <a:txBody>
                    <a:bodyPr/>
                    <a:lstStyle/>
                    <a:p>
                      <a:r>
                        <a:rPr lang="en-GB" dirty="0"/>
                        <a:t>Conscience</a:t>
                      </a:r>
                    </a:p>
                  </a:txBody>
                  <a:tcPr/>
                </a:tc>
                <a:extLst>
                  <a:ext uri="{0D108BD9-81ED-4DB2-BD59-A6C34878D82A}">
                    <a16:rowId xmlns:a16="http://schemas.microsoft.com/office/drawing/2014/main" val="2331300925"/>
                  </a:ext>
                </a:extLst>
              </a:tr>
              <a:tr h="719324">
                <a:tc>
                  <a:txBody>
                    <a:bodyPr/>
                    <a:lstStyle/>
                    <a:p>
                      <a:r>
                        <a:rPr lang="en-GB" dirty="0"/>
                        <a:t>Noah &amp; family were kept from danger</a:t>
                      </a:r>
                    </a:p>
                  </a:txBody>
                  <a:tcPr/>
                </a:tc>
                <a:tc>
                  <a:txBody>
                    <a:bodyPr/>
                    <a:lstStyle/>
                    <a:p>
                      <a:r>
                        <a:rPr lang="en-GB" dirty="0"/>
                        <a:t>The ark saved Noah from the flood</a:t>
                      </a:r>
                    </a:p>
                  </a:txBody>
                  <a:tcPr/>
                </a:tc>
                <a:tc>
                  <a:txBody>
                    <a:bodyPr/>
                    <a:lstStyle/>
                    <a:p>
                      <a:r>
                        <a:rPr lang="en-GB" dirty="0"/>
                        <a:t>Type of the nation of Israel</a:t>
                      </a:r>
                    </a:p>
                  </a:txBody>
                  <a:tcPr/>
                </a:tc>
                <a:tc>
                  <a:txBody>
                    <a:bodyPr/>
                    <a:lstStyle/>
                    <a:p>
                      <a:r>
                        <a:rPr lang="en-GB" dirty="0"/>
                        <a:t>Conscience / Human government </a:t>
                      </a:r>
                    </a:p>
                  </a:txBody>
                  <a:tcPr/>
                </a:tc>
                <a:extLst>
                  <a:ext uri="{0D108BD9-81ED-4DB2-BD59-A6C34878D82A}">
                    <a16:rowId xmlns:a16="http://schemas.microsoft.com/office/drawing/2014/main" val="1934483031"/>
                  </a:ext>
                </a:extLst>
              </a:tr>
              <a:tr h="719324">
                <a:tc>
                  <a:txBody>
                    <a:bodyPr/>
                    <a:lstStyle/>
                    <a:p>
                      <a:r>
                        <a:rPr lang="en-GB" dirty="0"/>
                        <a:t>Lot taken in the </a:t>
                      </a:r>
                      <a:r>
                        <a:rPr lang="en-GB" dirty="0" err="1"/>
                        <a:t>nic</a:t>
                      </a:r>
                      <a:r>
                        <a:rPr lang="en-GB" dirty="0"/>
                        <a:t> of time</a:t>
                      </a:r>
                    </a:p>
                  </a:txBody>
                  <a:tcPr/>
                </a:tc>
                <a:tc>
                  <a:txBody>
                    <a:bodyPr/>
                    <a:lstStyle/>
                    <a:p>
                      <a:r>
                        <a:rPr lang="en-GB" dirty="0"/>
                        <a:t>Before Sodom &amp; Gomorrah</a:t>
                      </a:r>
                    </a:p>
                  </a:txBody>
                  <a:tcPr/>
                </a:tc>
                <a:tc>
                  <a:txBody>
                    <a:bodyPr/>
                    <a:lstStyle/>
                    <a:p>
                      <a:r>
                        <a:rPr lang="en-GB" dirty="0"/>
                        <a:t>Church</a:t>
                      </a:r>
                    </a:p>
                  </a:txBody>
                  <a:tcPr/>
                </a:tc>
                <a:tc>
                  <a:txBody>
                    <a:bodyPr/>
                    <a:lstStyle/>
                    <a:p>
                      <a:r>
                        <a:rPr lang="en-GB" dirty="0"/>
                        <a:t>Promise / Grace – 2 Peter 2:7</a:t>
                      </a:r>
                    </a:p>
                  </a:txBody>
                  <a:tcPr/>
                </a:tc>
                <a:extLst>
                  <a:ext uri="{0D108BD9-81ED-4DB2-BD59-A6C34878D82A}">
                    <a16:rowId xmlns:a16="http://schemas.microsoft.com/office/drawing/2014/main" val="3319444557"/>
                  </a:ext>
                </a:extLst>
              </a:tr>
            </a:tbl>
          </a:graphicData>
        </a:graphic>
      </p:graphicFrame>
    </p:spTree>
    <p:extLst>
      <p:ext uri="{BB962C8B-B14F-4D97-AF65-F5344CB8AC3E}">
        <p14:creationId xmlns:p14="http://schemas.microsoft.com/office/powerpoint/2010/main" val="1499141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65E632B-C87F-4D53-8CD4-32FCB716C269}"/>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Dispensation of Tribulation</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aphicFrame>
        <p:nvGraphicFramePr>
          <p:cNvPr id="7" name="Table 6">
            <a:extLst>
              <a:ext uri="{FF2B5EF4-FFF2-40B4-BE49-F238E27FC236}">
                <a16:creationId xmlns:a16="http://schemas.microsoft.com/office/drawing/2014/main" id="{339DCC0F-4221-43C5-A8F9-809C99DA14FD}"/>
              </a:ext>
            </a:extLst>
          </p:cNvPr>
          <p:cNvGraphicFramePr>
            <a:graphicFrameLocks noGrp="1"/>
          </p:cNvGraphicFramePr>
          <p:nvPr>
            <p:extLst>
              <p:ext uri="{D42A27DB-BD31-4B8C-83A1-F6EECF244321}">
                <p14:modId xmlns:p14="http://schemas.microsoft.com/office/powerpoint/2010/main" val="2587710101"/>
              </p:ext>
            </p:extLst>
          </p:nvPr>
        </p:nvGraphicFramePr>
        <p:xfrm>
          <a:off x="3532554" y="0"/>
          <a:ext cx="8659446" cy="6858000"/>
        </p:xfrm>
        <a:graphic>
          <a:graphicData uri="http://schemas.openxmlformats.org/drawingml/2006/table">
            <a:tbl>
              <a:tblPr firstRow="1" firstCol="1" bandRow="1">
                <a:tableStyleId>{5C22544A-7EE6-4342-B048-85BDC9FD1C3A}</a:tableStyleId>
              </a:tblPr>
              <a:tblGrid>
                <a:gridCol w="1517065">
                  <a:extLst>
                    <a:ext uri="{9D8B030D-6E8A-4147-A177-3AD203B41FA5}">
                      <a16:colId xmlns:a16="http://schemas.microsoft.com/office/drawing/2014/main" val="3922041233"/>
                    </a:ext>
                  </a:extLst>
                </a:gridCol>
                <a:gridCol w="1696783">
                  <a:extLst>
                    <a:ext uri="{9D8B030D-6E8A-4147-A177-3AD203B41FA5}">
                      <a16:colId xmlns:a16="http://schemas.microsoft.com/office/drawing/2014/main" val="3491897496"/>
                    </a:ext>
                  </a:extLst>
                </a:gridCol>
                <a:gridCol w="2629902">
                  <a:extLst>
                    <a:ext uri="{9D8B030D-6E8A-4147-A177-3AD203B41FA5}">
                      <a16:colId xmlns:a16="http://schemas.microsoft.com/office/drawing/2014/main" val="2661462349"/>
                    </a:ext>
                  </a:extLst>
                </a:gridCol>
                <a:gridCol w="2815696">
                  <a:extLst>
                    <a:ext uri="{9D8B030D-6E8A-4147-A177-3AD203B41FA5}">
                      <a16:colId xmlns:a16="http://schemas.microsoft.com/office/drawing/2014/main" val="834806771"/>
                    </a:ext>
                  </a:extLst>
                </a:gridCol>
              </a:tblGrid>
              <a:tr h="1346383">
                <a:tc>
                  <a:txBody>
                    <a:bodyPr/>
                    <a:lstStyle/>
                    <a:p>
                      <a:pPr>
                        <a:lnSpc>
                          <a:spcPct val="107000"/>
                        </a:lnSpc>
                        <a:spcAft>
                          <a:spcPts val="0"/>
                        </a:spcAft>
                      </a:pPr>
                      <a:r>
                        <a:rPr lang="en-GB" sz="1800" dirty="0">
                          <a:effectLst/>
                        </a:rPr>
                        <a:t>Timescale (random)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800">
                          <a:effectLst/>
                        </a:rPr>
                        <a:t>Man’s Responsibility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800" dirty="0">
                          <a:effectLst/>
                        </a:rPr>
                        <a:t>Man’s failure &amp; the consequences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800" dirty="0">
                          <a:effectLst/>
                        </a:rPr>
                        <a:t>Observations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extLst>
                  <a:ext uri="{0D108BD9-81ED-4DB2-BD59-A6C34878D82A}">
                    <a16:rowId xmlns:a16="http://schemas.microsoft.com/office/drawing/2014/main" val="4051721838"/>
                  </a:ext>
                </a:extLst>
              </a:tr>
              <a:tr h="5511617">
                <a:tc>
                  <a:txBody>
                    <a:bodyPr/>
                    <a:lstStyle/>
                    <a:p>
                      <a:pPr>
                        <a:lnSpc>
                          <a:spcPct val="107000"/>
                        </a:lnSpc>
                        <a:spcAft>
                          <a:spcPts val="0"/>
                        </a:spcAft>
                      </a:pPr>
                      <a:r>
                        <a:rPr lang="en-GB" sz="1800">
                          <a:effectLst/>
                        </a:rPr>
                        <a:t>From the rapture of the Church to the start of the Millennium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800" dirty="0">
                          <a:effectLst/>
                        </a:rPr>
                        <a:t>Man is to recognise and worship God; he is to refuse to take the mark of the beast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800" dirty="0">
                          <a:effectLst/>
                        </a:rPr>
                        <a:t>Man is to recognise and worship God; if he  refuses to take the mark of the beast.</a:t>
                      </a:r>
                    </a:p>
                    <a:p>
                      <a:pPr>
                        <a:lnSpc>
                          <a:spcPct val="107000"/>
                        </a:lnSpc>
                        <a:spcAft>
                          <a:spcPts val="0"/>
                        </a:spcAft>
                      </a:pPr>
                      <a:r>
                        <a:rPr lang="en-GB" sz="1800" dirty="0">
                          <a:effectLst/>
                        </a:rPr>
                        <a:t>Can only trade with the mark of the beast.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tc>
                  <a:txBody>
                    <a:bodyPr/>
                    <a:lstStyle/>
                    <a:p>
                      <a:pPr>
                        <a:lnSpc>
                          <a:spcPct val="107000"/>
                        </a:lnSpc>
                        <a:spcAft>
                          <a:spcPts val="0"/>
                        </a:spcAft>
                      </a:pPr>
                      <a:r>
                        <a:rPr lang="en-GB" sz="1700" dirty="0">
                          <a:effectLst/>
                        </a:rPr>
                        <a:t>The manifestation of the Antichrist, a short reign. </a:t>
                      </a:r>
                      <a:r>
                        <a:rPr lang="en-GB" sz="1800" kern="1200" dirty="0">
                          <a:solidFill>
                            <a:schemeClr val="dk1"/>
                          </a:solidFill>
                          <a:effectLst/>
                          <a:latin typeface="+mn-lt"/>
                          <a:ea typeface="+mn-ea"/>
                          <a:cs typeface="+mn-cs"/>
                        </a:rPr>
                        <a:t>The last half of Daniel’s 70</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week or three and a half years.   Rev 11:2-3. </a:t>
                      </a:r>
                      <a:r>
                        <a:rPr lang="en-GB" sz="1700" dirty="0">
                          <a:effectLst/>
                        </a:rPr>
                        <a:t>2 </a:t>
                      </a:r>
                      <a:r>
                        <a:rPr lang="en-GB" sz="1700" dirty="0" err="1">
                          <a:effectLst/>
                        </a:rPr>
                        <a:t>Thess</a:t>
                      </a:r>
                      <a:r>
                        <a:rPr lang="en-GB" sz="1700" dirty="0">
                          <a:effectLst/>
                        </a:rPr>
                        <a:t> 2: 1-8. With the climax of hate and bloodshed at the great Battle of the  Armageddon. Daniel 9:27. Rev 16: 16-19.  They shall see the son of man coming in the clouds of heaven with power &amp; glory Dan 7: 13-14  Mathew 24: 29-30 .  The armies of the Antichrist shall be destroyed.  The Devil ‘ that old serpent’ shall be bound and imprisoned for a thousand years.   Rev 20: 1-7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83944" marR="83944" marT="0" marB="0"/>
                </a:tc>
                <a:extLst>
                  <a:ext uri="{0D108BD9-81ED-4DB2-BD59-A6C34878D82A}">
                    <a16:rowId xmlns:a16="http://schemas.microsoft.com/office/drawing/2014/main" val="1830740108"/>
                  </a:ext>
                </a:extLst>
              </a:tr>
            </a:tbl>
          </a:graphicData>
        </a:graphic>
      </p:graphicFrame>
    </p:spTree>
    <p:extLst>
      <p:ext uri="{BB962C8B-B14F-4D97-AF65-F5344CB8AC3E}">
        <p14:creationId xmlns:p14="http://schemas.microsoft.com/office/powerpoint/2010/main" val="144869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BDA4791B-9356-424B-AE30-C949F8E5BA6B}"/>
              </a:ext>
            </a:extLst>
          </p:cNvPr>
          <p:cNvSpPr txBox="1"/>
          <p:nvPr/>
        </p:nvSpPr>
        <p:spPr>
          <a:xfrm>
            <a:off x="863600" y="382954"/>
            <a:ext cx="8655538" cy="523220"/>
          </a:xfrm>
          <a:prstGeom prst="rect">
            <a:avLst/>
          </a:prstGeom>
          <a:noFill/>
        </p:spPr>
        <p:txBody>
          <a:bodyPr wrap="square" rtlCol="0">
            <a:spAutoFit/>
          </a:bodyPr>
          <a:lstStyle/>
          <a:p>
            <a:r>
              <a:rPr lang="en-GB" sz="2800" dirty="0">
                <a:solidFill>
                  <a:srgbClr val="002060"/>
                </a:solidFill>
              </a:rPr>
              <a:t>The Antichrist:  In the dispensation of Tribulations</a:t>
            </a:r>
          </a:p>
        </p:txBody>
      </p:sp>
      <p:sp>
        <p:nvSpPr>
          <p:cNvPr id="3" name="TextBox 2">
            <a:extLst>
              <a:ext uri="{FF2B5EF4-FFF2-40B4-BE49-F238E27FC236}">
                <a16:creationId xmlns:a16="http://schemas.microsoft.com/office/drawing/2014/main" id="{A6766B66-5D90-461D-909F-427671EE3ED4}"/>
              </a:ext>
            </a:extLst>
          </p:cNvPr>
          <p:cNvSpPr txBox="1"/>
          <p:nvPr/>
        </p:nvSpPr>
        <p:spPr>
          <a:xfrm>
            <a:off x="789354" y="997720"/>
            <a:ext cx="8729784" cy="5909310"/>
          </a:xfrm>
          <a:prstGeom prst="rect">
            <a:avLst/>
          </a:prstGeom>
          <a:noFill/>
        </p:spPr>
        <p:txBody>
          <a:bodyPr wrap="square" rtlCol="0">
            <a:spAutoFit/>
          </a:bodyPr>
          <a:lstStyle/>
          <a:p>
            <a:r>
              <a:rPr lang="en-GB" dirty="0"/>
              <a:t>Antichrist will exist in the world and lay his plans before the Rapture of the Church (Revelations 13 is basically in play with the set up with a Global political, economical, and ecclesiastical.  Mark of the Beast 666. Demonic wonders. </a:t>
            </a:r>
          </a:p>
          <a:p>
            <a:endParaRPr lang="en-GB" dirty="0"/>
          </a:p>
          <a:p>
            <a:r>
              <a:rPr lang="en-GB" dirty="0"/>
              <a:t>(Daniel prophecy of 70 weeks, in the 70</a:t>
            </a:r>
            <a:r>
              <a:rPr lang="en-GB" baseline="30000" dirty="0"/>
              <a:t>th</a:t>
            </a:r>
            <a:r>
              <a:rPr lang="en-GB" dirty="0"/>
              <a:t>  week, </a:t>
            </a:r>
            <a:r>
              <a:rPr lang="en-GB" b="1" dirty="0"/>
              <a:t>a period between the Rapture and the second coming of Christ to earth Daniel 9:27</a:t>
            </a:r>
            <a:r>
              <a:rPr lang="en-GB" dirty="0"/>
              <a:t>.)</a:t>
            </a:r>
          </a:p>
          <a:p>
            <a:endParaRPr lang="en-GB" dirty="0"/>
          </a:p>
          <a:p>
            <a:r>
              <a:rPr lang="en-GB" b="1" dirty="0"/>
              <a:t>The Antichrist will confirm the Mosaic covenant with the Jews for 7 years</a:t>
            </a:r>
            <a:r>
              <a:rPr lang="en-GB" dirty="0"/>
              <a:t>, allowing Levitical sacrifices and oblations (Daniel 9:27.)   In the middle of the 7 years the Antichrist will break his covenant with the Jews and cause the Temple worship to ceases.  (Isa 28:18 &amp; Daniel 9:27.)</a:t>
            </a:r>
          </a:p>
          <a:p>
            <a:endParaRPr lang="en-GB" dirty="0"/>
          </a:p>
          <a:p>
            <a:r>
              <a:rPr lang="en-GB" b="1" dirty="0"/>
              <a:t>The Antichrist will now focus on Israel tribulation </a:t>
            </a:r>
            <a:r>
              <a:rPr lang="en-GB" dirty="0"/>
              <a:t>no one will be able to buy or sell with out the mark of the beast. Rev Ch 13  He shall have power over of gold and silver. </a:t>
            </a:r>
            <a:r>
              <a:rPr lang="en-GB" b="1" dirty="0"/>
              <a:t>Daniel 11:43</a:t>
            </a:r>
            <a:r>
              <a:rPr lang="en-GB" dirty="0"/>
              <a:t>.  Then the armies of the world will assemble at the </a:t>
            </a:r>
            <a:r>
              <a:rPr lang="en-GB" b="1" dirty="0"/>
              <a:t>campaign of Armageddon</a:t>
            </a:r>
            <a:r>
              <a:rPr lang="en-GB" dirty="0"/>
              <a:t>.  Daniel 12: 1-5.  Rev 16:16.  Rev 19: 17-21.  Located east of Mt Carmel the north part of Canaan.  (Napoleon called this plain “the worlds most natural battlefield, there was enough room for the armies of the world to manoeuvre.”) </a:t>
            </a:r>
          </a:p>
          <a:p>
            <a:r>
              <a:rPr lang="en-GB" b="1" dirty="0"/>
              <a:t>The 2</a:t>
            </a:r>
            <a:r>
              <a:rPr lang="en-GB" b="1" baseline="30000" dirty="0"/>
              <a:t>nd</a:t>
            </a:r>
            <a:r>
              <a:rPr lang="en-GB" b="1" dirty="0"/>
              <a:t> Coming of Jesus Christ  </a:t>
            </a:r>
            <a:r>
              <a:rPr lang="en-GB" dirty="0"/>
              <a:t>Matthew 24:27 &amp; 30/ Isaiah 34:2 </a:t>
            </a:r>
            <a:r>
              <a:rPr lang="en-GB" dirty="0" err="1"/>
              <a:t>Zech</a:t>
            </a:r>
            <a:r>
              <a:rPr lang="en-GB" dirty="0"/>
              <a:t> 14: 2-4; Jeremiah 25:33 set up his kingdom for 1000 years. </a:t>
            </a:r>
          </a:p>
        </p:txBody>
      </p:sp>
    </p:spTree>
    <p:extLst>
      <p:ext uri="{BB962C8B-B14F-4D97-AF65-F5344CB8AC3E}">
        <p14:creationId xmlns:p14="http://schemas.microsoft.com/office/powerpoint/2010/main" val="117303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0605519-309D-443C-95A3-8DD17F25384E}"/>
              </a:ext>
            </a:extLst>
          </p:cNvPr>
          <p:cNvSpPr>
            <a:spLocks noGrp="1"/>
          </p:cNvSpPr>
          <p:nvPr>
            <p:ph type="title"/>
          </p:nvPr>
        </p:nvSpPr>
        <p:spPr>
          <a:xfrm>
            <a:off x="4060206" y="203201"/>
            <a:ext cx="5677763" cy="6447692"/>
          </a:xfrm>
        </p:spPr>
        <p:txBody>
          <a:bodyPr vert="horz" lIns="91440" tIns="45720" rIns="91440" bIns="45720" rtlCol="0" anchor="b">
            <a:normAutofit fontScale="90000"/>
          </a:bodyPr>
          <a:lstStyle/>
          <a:p>
            <a:br>
              <a:rPr lang="en-US" sz="3200" dirty="0">
                <a:solidFill>
                  <a:srgbClr val="002060"/>
                </a:solidFill>
              </a:rPr>
            </a:br>
            <a:r>
              <a:rPr lang="en-US" sz="3200" dirty="0">
                <a:solidFill>
                  <a:srgbClr val="002060"/>
                </a:solidFill>
              </a:rPr>
              <a:t>The purpose of Armageddon:</a:t>
            </a:r>
            <a:br>
              <a:rPr lang="en-US" sz="3200" dirty="0">
                <a:solidFill>
                  <a:srgbClr val="002060"/>
                </a:solidFill>
              </a:rPr>
            </a:br>
            <a:br>
              <a:rPr lang="en-US" sz="3200" dirty="0">
                <a:solidFill>
                  <a:srgbClr val="002060"/>
                </a:solidFill>
              </a:rPr>
            </a:br>
            <a:r>
              <a:rPr lang="en-US" sz="2000" dirty="0">
                <a:solidFill>
                  <a:srgbClr val="002060"/>
                </a:solidFill>
              </a:rPr>
              <a:t>1) To humble the nation of Israel</a:t>
            </a:r>
            <a:br>
              <a:rPr lang="en-US" sz="2000" dirty="0">
                <a:solidFill>
                  <a:srgbClr val="002060"/>
                </a:solidFill>
              </a:rPr>
            </a:br>
            <a:r>
              <a:rPr lang="en-US" sz="2000" dirty="0">
                <a:solidFill>
                  <a:srgbClr val="002060"/>
                </a:solidFill>
              </a:rPr>
              <a:t>2) To set in motion the events to fulfill the Abrahamic covenant for the nation of Israel</a:t>
            </a:r>
            <a:br>
              <a:rPr lang="en-US" sz="2000" dirty="0">
                <a:solidFill>
                  <a:srgbClr val="002060"/>
                </a:solidFill>
              </a:rPr>
            </a:br>
            <a:r>
              <a:rPr lang="en-US" sz="2000" dirty="0">
                <a:solidFill>
                  <a:srgbClr val="002060"/>
                </a:solidFill>
              </a:rPr>
              <a:t>3) To remove the scales of blindness from the eyes of the Jews so that they will accept Jesus as the Messiah &amp; Savior</a:t>
            </a:r>
            <a:br>
              <a:rPr lang="en-US" sz="2000" dirty="0">
                <a:solidFill>
                  <a:srgbClr val="002060"/>
                </a:solidFill>
              </a:rPr>
            </a:br>
            <a:r>
              <a:rPr lang="en-US" sz="2000" dirty="0">
                <a:solidFill>
                  <a:srgbClr val="002060"/>
                </a:solidFill>
              </a:rPr>
              <a:t>4) To bring to an end to the ‘times of the Gentiles’</a:t>
            </a:r>
            <a:br>
              <a:rPr lang="en-US" sz="2000" dirty="0">
                <a:solidFill>
                  <a:srgbClr val="002060"/>
                </a:solidFill>
              </a:rPr>
            </a:br>
            <a:br>
              <a:rPr lang="en-US" sz="2000" dirty="0">
                <a:solidFill>
                  <a:srgbClr val="002060"/>
                </a:solidFill>
              </a:rPr>
            </a:br>
            <a:r>
              <a:rPr lang="en-US" sz="2000" dirty="0">
                <a:solidFill>
                  <a:srgbClr val="002060"/>
                </a:solidFill>
              </a:rPr>
              <a:t>Ezekiel 38- 39 Gog and those with him will invade the Middle East &amp; come to Israel (Dan 11:16,41)</a:t>
            </a:r>
            <a:br>
              <a:rPr lang="en-US" sz="2000" dirty="0">
                <a:solidFill>
                  <a:srgbClr val="002060"/>
                </a:solidFill>
              </a:rPr>
            </a:br>
            <a:br>
              <a:rPr lang="en-US" sz="2000" dirty="0">
                <a:solidFill>
                  <a:srgbClr val="002060"/>
                </a:solidFill>
              </a:rPr>
            </a:br>
            <a:r>
              <a:rPr lang="en-US" sz="2000" dirty="0">
                <a:solidFill>
                  <a:srgbClr val="002060"/>
                </a:solidFill>
              </a:rPr>
              <a:t>“and it shall come to pass at the same time when Gog shall come against the land of Israel, saith the Lord God,, that my fury shall come up in my face”……</a:t>
            </a:r>
            <a:br>
              <a:rPr lang="en-US" sz="2000" dirty="0">
                <a:solidFill>
                  <a:srgbClr val="002060"/>
                </a:solidFill>
              </a:rPr>
            </a:br>
            <a:r>
              <a:rPr lang="en-US" sz="2000" dirty="0">
                <a:solidFill>
                  <a:srgbClr val="002060"/>
                </a:solidFill>
              </a:rPr>
              <a:t>(Ezekiel 38:18-19,23)..</a:t>
            </a:r>
            <a:br>
              <a:rPr lang="en-US" sz="2000" dirty="0">
                <a:solidFill>
                  <a:srgbClr val="002060"/>
                </a:solidFill>
              </a:rPr>
            </a:br>
            <a:br>
              <a:rPr lang="en-US" sz="2000" dirty="0">
                <a:solidFill>
                  <a:srgbClr val="002060"/>
                </a:solidFill>
              </a:rPr>
            </a:br>
            <a:r>
              <a:rPr lang="en-US" sz="2000" dirty="0">
                <a:solidFill>
                  <a:srgbClr val="002060"/>
                </a:solidFill>
              </a:rPr>
              <a:t>…of the many nations, and they shall know that I am the LORD.</a:t>
            </a:r>
            <a:br>
              <a:rPr lang="en-US" sz="2000" dirty="0">
                <a:solidFill>
                  <a:srgbClr val="002060"/>
                </a:solidFill>
              </a:rPr>
            </a:br>
            <a:endParaRPr lang="en-US" sz="2000" dirty="0">
              <a:solidFill>
                <a:srgbClr val="002060"/>
              </a:solidFill>
            </a:endParaRPr>
          </a:p>
        </p:txBody>
      </p:sp>
      <p:sp>
        <p:nvSpPr>
          <p:cNvPr id="44" name="Isosceles Triangle 2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close up of a door&#10;&#10;Description automatically generated">
            <a:extLst>
              <a:ext uri="{FF2B5EF4-FFF2-40B4-BE49-F238E27FC236}">
                <a16:creationId xmlns:a16="http://schemas.microsoft.com/office/drawing/2014/main" id="{00E7F49E-2EA8-4061-8410-0F59C528DE4A}"/>
              </a:ext>
            </a:extLst>
          </p:cNvPr>
          <p:cNvPicPr>
            <a:picLocks noChangeAspect="1"/>
          </p:cNvPicPr>
          <p:nvPr/>
        </p:nvPicPr>
        <p:blipFill>
          <a:blip r:embed="rId3"/>
          <a:stretch>
            <a:fillRect/>
          </a:stretch>
        </p:blipFill>
        <p:spPr>
          <a:xfrm rot="5400000">
            <a:off x="-1427100" y="1439800"/>
            <a:ext cx="6832600" cy="3978400"/>
          </a:xfrm>
          <a:prstGeom prst="rect">
            <a:avLst/>
          </a:prstGeom>
        </p:spPr>
      </p:pic>
      <p:sp>
        <p:nvSpPr>
          <p:cNvPr id="5" name="TextBox 4">
            <a:extLst>
              <a:ext uri="{FF2B5EF4-FFF2-40B4-BE49-F238E27FC236}">
                <a16:creationId xmlns:a16="http://schemas.microsoft.com/office/drawing/2014/main" id="{A97503C9-4A71-4235-BB29-5D27690C24FB}"/>
              </a:ext>
            </a:extLst>
          </p:cNvPr>
          <p:cNvSpPr txBox="1"/>
          <p:nvPr/>
        </p:nvSpPr>
        <p:spPr>
          <a:xfrm>
            <a:off x="78155" y="336062"/>
            <a:ext cx="3821722" cy="861774"/>
          </a:xfrm>
          <a:prstGeom prst="rect">
            <a:avLst/>
          </a:prstGeom>
          <a:noFill/>
        </p:spPr>
        <p:txBody>
          <a:bodyPr wrap="square" rtlCol="0">
            <a:spAutoFit/>
          </a:bodyPr>
          <a:lstStyle/>
          <a:p>
            <a:r>
              <a:rPr lang="en-GB" dirty="0"/>
              <a:t>Mt Tabor</a:t>
            </a:r>
          </a:p>
          <a:p>
            <a:endParaRPr lang="en-GB" dirty="0"/>
          </a:p>
          <a:p>
            <a:r>
              <a:rPr lang="en-GB" sz="1400" dirty="0"/>
              <a:t>(Possible the Mt of transfiguration – Matt 17 </a:t>
            </a:r>
          </a:p>
        </p:txBody>
      </p:sp>
      <p:sp>
        <p:nvSpPr>
          <p:cNvPr id="6" name="TextBox 5">
            <a:extLst>
              <a:ext uri="{FF2B5EF4-FFF2-40B4-BE49-F238E27FC236}">
                <a16:creationId xmlns:a16="http://schemas.microsoft.com/office/drawing/2014/main" id="{032A7E9F-3CA6-4AD8-996C-B26AFD361710}"/>
              </a:ext>
            </a:extLst>
          </p:cNvPr>
          <p:cNvSpPr txBox="1"/>
          <p:nvPr/>
        </p:nvSpPr>
        <p:spPr>
          <a:xfrm>
            <a:off x="3177" y="4314092"/>
            <a:ext cx="4207654" cy="2585323"/>
          </a:xfrm>
          <a:prstGeom prst="rect">
            <a:avLst/>
          </a:prstGeom>
          <a:noFill/>
        </p:spPr>
        <p:txBody>
          <a:bodyPr wrap="square" rtlCol="0">
            <a:spAutoFit/>
          </a:bodyPr>
          <a:lstStyle/>
          <a:p>
            <a:r>
              <a:rPr lang="en-GB" dirty="0">
                <a:solidFill>
                  <a:schemeClr val="bg1"/>
                </a:solidFill>
              </a:rPr>
              <a:t>In history many armies have marched</a:t>
            </a:r>
          </a:p>
          <a:p>
            <a:r>
              <a:rPr lang="en-GB" dirty="0">
                <a:solidFill>
                  <a:schemeClr val="bg1"/>
                </a:solidFill>
              </a:rPr>
              <a:t>through Jezreel (Armageddon) valley Gen 49 (Issachar.) Judges :Deborah, Barak &amp; Gideon guided by God.</a:t>
            </a:r>
          </a:p>
          <a:p>
            <a:r>
              <a:rPr lang="en-GB" dirty="0">
                <a:solidFill>
                  <a:schemeClr val="bg1"/>
                </a:solidFill>
              </a:rPr>
              <a:t>Saul perished here.</a:t>
            </a:r>
          </a:p>
          <a:p>
            <a:endParaRPr lang="en-GB" dirty="0">
              <a:solidFill>
                <a:schemeClr val="bg1"/>
              </a:solidFill>
            </a:endParaRPr>
          </a:p>
          <a:p>
            <a:r>
              <a:rPr lang="en-GB" dirty="0">
                <a:solidFill>
                  <a:schemeClr val="bg1"/>
                </a:solidFill>
              </a:rPr>
              <a:t>Pharaoh, Assyrians, the British etc</a:t>
            </a:r>
          </a:p>
          <a:p>
            <a:r>
              <a:rPr lang="en-GB" dirty="0">
                <a:solidFill>
                  <a:schemeClr val="bg1"/>
                </a:solidFill>
              </a:rPr>
              <a:t> </a:t>
            </a:r>
          </a:p>
          <a:p>
            <a:endParaRPr lang="en-GB" dirty="0">
              <a:solidFill>
                <a:schemeClr val="bg1"/>
              </a:solidFill>
            </a:endParaRPr>
          </a:p>
        </p:txBody>
      </p:sp>
    </p:spTree>
    <p:extLst>
      <p:ext uri="{BB962C8B-B14F-4D97-AF65-F5344CB8AC3E}">
        <p14:creationId xmlns:p14="http://schemas.microsoft.com/office/powerpoint/2010/main" val="412143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65E632B-C87F-4D53-8CD4-32FCB716C269}"/>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Dispensation of the Kingdom</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graphicFrame>
        <p:nvGraphicFramePr>
          <p:cNvPr id="3" name="Table 2">
            <a:extLst>
              <a:ext uri="{FF2B5EF4-FFF2-40B4-BE49-F238E27FC236}">
                <a16:creationId xmlns:a16="http://schemas.microsoft.com/office/drawing/2014/main" id="{1070A306-174C-4FDB-8738-E11F84C5720C}"/>
              </a:ext>
            </a:extLst>
          </p:cNvPr>
          <p:cNvGraphicFramePr>
            <a:graphicFrameLocks noGrp="1"/>
          </p:cNvGraphicFramePr>
          <p:nvPr>
            <p:extLst>
              <p:ext uri="{D42A27DB-BD31-4B8C-83A1-F6EECF244321}">
                <p14:modId xmlns:p14="http://schemas.microsoft.com/office/powerpoint/2010/main" val="141116720"/>
              </p:ext>
            </p:extLst>
          </p:nvPr>
        </p:nvGraphicFramePr>
        <p:xfrm>
          <a:off x="3537527" y="1"/>
          <a:ext cx="8654472" cy="6931690"/>
        </p:xfrm>
        <a:graphic>
          <a:graphicData uri="http://schemas.openxmlformats.org/drawingml/2006/table">
            <a:tbl>
              <a:tblPr firstRow="1" firstCol="1" bandRow="1">
                <a:tableStyleId>{5C22544A-7EE6-4342-B048-85BDC9FD1C3A}</a:tableStyleId>
              </a:tblPr>
              <a:tblGrid>
                <a:gridCol w="1761304">
                  <a:extLst>
                    <a:ext uri="{9D8B030D-6E8A-4147-A177-3AD203B41FA5}">
                      <a16:colId xmlns:a16="http://schemas.microsoft.com/office/drawing/2014/main" val="498352069"/>
                    </a:ext>
                  </a:extLst>
                </a:gridCol>
                <a:gridCol w="1578707">
                  <a:extLst>
                    <a:ext uri="{9D8B030D-6E8A-4147-A177-3AD203B41FA5}">
                      <a16:colId xmlns:a16="http://schemas.microsoft.com/office/drawing/2014/main" val="809378589"/>
                    </a:ext>
                  </a:extLst>
                </a:gridCol>
                <a:gridCol w="2039816">
                  <a:extLst>
                    <a:ext uri="{9D8B030D-6E8A-4147-A177-3AD203B41FA5}">
                      <a16:colId xmlns:a16="http://schemas.microsoft.com/office/drawing/2014/main" val="2079018910"/>
                    </a:ext>
                  </a:extLst>
                </a:gridCol>
                <a:gridCol w="3274645">
                  <a:extLst>
                    <a:ext uri="{9D8B030D-6E8A-4147-A177-3AD203B41FA5}">
                      <a16:colId xmlns:a16="http://schemas.microsoft.com/office/drawing/2014/main" val="1271298838"/>
                    </a:ext>
                  </a:extLst>
                </a:gridCol>
              </a:tblGrid>
              <a:tr h="500286">
                <a:tc>
                  <a:txBody>
                    <a:bodyPr/>
                    <a:lstStyle/>
                    <a:p>
                      <a:pPr>
                        <a:lnSpc>
                          <a:spcPct val="107000"/>
                        </a:lnSpc>
                        <a:spcAft>
                          <a:spcPts val="0"/>
                        </a:spcAft>
                      </a:pPr>
                      <a:r>
                        <a:rPr lang="en-GB" sz="1800">
                          <a:effectLst/>
                        </a:rPr>
                        <a:t>Timescale (random)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800" dirty="0">
                          <a:effectLst/>
                        </a:rPr>
                        <a:t>Man’s Responsibility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800" dirty="0">
                          <a:effectLst/>
                        </a:rPr>
                        <a:t>Man’s failure &amp; the consequences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800">
                          <a:effectLst/>
                        </a:rPr>
                        <a:t>Observations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2483178283"/>
                  </a:ext>
                </a:extLst>
              </a:tr>
              <a:tr h="6357713">
                <a:tc>
                  <a:txBody>
                    <a:bodyPr/>
                    <a:lstStyle/>
                    <a:p>
                      <a:pPr>
                        <a:lnSpc>
                          <a:spcPct val="107000"/>
                        </a:lnSpc>
                        <a:spcAft>
                          <a:spcPts val="0"/>
                        </a:spcAft>
                      </a:pPr>
                      <a:r>
                        <a:rPr lang="en-GB" sz="1800" dirty="0">
                          <a:effectLst/>
                        </a:rPr>
                        <a:t>Return of Christ to the Great White Throne Judgement – One thousand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800" dirty="0">
                          <a:effectLst/>
                        </a:rPr>
                        <a:t>Man is to obey and submit to the King and also to worship Him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800" dirty="0">
                          <a:effectLst/>
                        </a:rPr>
                        <a:t>a) Man gives feigned obedience, and still has a choice.    </a:t>
                      </a:r>
                    </a:p>
                    <a:p>
                      <a:pPr>
                        <a:lnSpc>
                          <a:spcPct val="107000"/>
                        </a:lnSpc>
                        <a:spcAft>
                          <a:spcPts val="0"/>
                        </a:spcAft>
                      </a:pPr>
                      <a:r>
                        <a:rPr lang="en-GB" sz="1800" dirty="0">
                          <a:effectLst/>
                        </a:rPr>
                        <a:t>b) The result of Satan kingdom is complete destruction by fire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tc>
                  <a:txBody>
                    <a:bodyPr/>
                    <a:lstStyle/>
                    <a:p>
                      <a:pPr>
                        <a:lnSpc>
                          <a:spcPct val="107000"/>
                        </a:lnSpc>
                        <a:spcAft>
                          <a:spcPts val="0"/>
                        </a:spcAft>
                      </a:pPr>
                      <a:r>
                        <a:rPr lang="en-GB" sz="1600" dirty="0">
                          <a:effectLst/>
                        </a:rPr>
                        <a:t>Millennium will not begin until after Christ 2</a:t>
                      </a:r>
                      <a:r>
                        <a:rPr lang="en-GB" sz="1600" baseline="30000" dirty="0">
                          <a:effectLst/>
                        </a:rPr>
                        <a:t>nd</a:t>
                      </a:r>
                      <a:r>
                        <a:rPr lang="en-GB" sz="1600" dirty="0">
                          <a:effectLst/>
                        </a:rPr>
                        <a:t> return to the earth.   Rev 20:6.</a:t>
                      </a:r>
                    </a:p>
                    <a:p>
                      <a:pPr>
                        <a:lnSpc>
                          <a:spcPct val="107000"/>
                        </a:lnSpc>
                        <a:spcAft>
                          <a:spcPts val="0"/>
                        </a:spcAft>
                      </a:pPr>
                      <a:r>
                        <a:rPr lang="en-GB" sz="1600" dirty="0">
                          <a:effectLst/>
                        </a:rPr>
                        <a:t>KING of KINGS and LORD of LORDS.  Rev 1: 5-6 / I Tim 6:15 Rev 11:15. </a:t>
                      </a:r>
                    </a:p>
                    <a:p>
                      <a:pPr>
                        <a:lnSpc>
                          <a:spcPct val="107000"/>
                        </a:lnSpc>
                        <a:spcAft>
                          <a:spcPts val="0"/>
                        </a:spcAft>
                      </a:pPr>
                      <a:r>
                        <a:rPr lang="en-GB" sz="1600" dirty="0">
                          <a:effectLst/>
                        </a:rPr>
                        <a:t> </a:t>
                      </a:r>
                    </a:p>
                    <a:p>
                      <a:pPr>
                        <a:lnSpc>
                          <a:spcPct val="107000"/>
                        </a:lnSpc>
                        <a:spcAft>
                          <a:spcPts val="0"/>
                        </a:spcAft>
                      </a:pPr>
                      <a:r>
                        <a:rPr lang="en-GB" sz="1600" dirty="0">
                          <a:effectLst/>
                        </a:rPr>
                        <a:t>Christ reigning with his Saints.  War will be abolished, idolatry will end.  Every false religion will be gone. </a:t>
                      </a:r>
                    </a:p>
                    <a:p>
                      <a:pPr>
                        <a:lnSpc>
                          <a:spcPct val="107000"/>
                        </a:lnSpc>
                        <a:spcAft>
                          <a:spcPts val="0"/>
                        </a:spcAft>
                      </a:pPr>
                      <a:r>
                        <a:rPr lang="en-GB" sz="1600" dirty="0">
                          <a:effectLst/>
                        </a:rPr>
                        <a:t> </a:t>
                      </a:r>
                    </a:p>
                    <a:p>
                      <a:pPr>
                        <a:lnSpc>
                          <a:spcPct val="107000"/>
                        </a:lnSpc>
                        <a:spcAft>
                          <a:spcPts val="0"/>
                        </a:spcAft>
                      </a:pPr>
                      <a:r>
                        <a:rPr lang="en-GB" sz="1600" dirty="0">
                          <a:effectLst/>
                        </a:rPr>
                        <a:t>Judgement of the living nations Matthew 25: 31-66</a:t>
                      </a:r>
                    </a:p>
                    <a:p>
                      <a:pPr>
                        <a:lnSpc>
                          <a:spcPct val="107000"/>
                        </a:lnSpc>
                        <a:spcAft>
                          <a:spcPts val="0"/>
                        </a:spcAft>
                      </a:pPr>
                      <a:r>
                        <a:rPr lang="en-GB" sz="1600" dirty="0">
                          <a:effectLst/>
                        </a:rPr>
                        <a:t>Israel </a:t>
                      </a:r>
                      <a:r>
                        <a:rPr lang="en-GB" sz="1600" dirty="0" err="1">
                          <a:effectLst/>
                        </a:rPr>
                        <a:t>Zech</a:t>
                      </a:r>
                      <a:r>
                        <a:rPr lang="en-GB" sz="1600" dirty="0">
                          <a:effectLst/>
                        </a:rPr>
                        <a:t> 8:23</a:t>
                      </a:r>
                    </a:p>
                    <a:p>
                      <a:pPr>
                        <a:lnSpc>
                          <a:spcPct val="107000"/>
                        </a:lnSpc>
                        <a:spcAft>
                          <a:spcPts val="0"/>
                        </a:spcAft>
                      </a:pPr>
                      <a:r>
                        <a:rPr lang="en-GB" sz="1600" dirty="0">
                          <a:effectLst/>
                        </a:rPr>
                        <a:t> </a:t>
                      </a:r>
                    </a:p>
                    <a:p>
                      <a:pPr>
                        <a:lnSpc>
                          <a:spcPct val="107000"/>
                        </a:lnSpc>
                        <a:spcAft>
                          <a:spcPts val="0"/>
                        </a:spcAft>
                      </a:pPr>
                      <a:r>
                        <a:rPr lang="en-GB" sz="1600" dirty="0">
                          <a:effectLst/>
                        </a:rPr>
                        <a:t>Satan loosed after a 1000 years Rev 20: 7-9</a:t>
                      </a:r>
                    </a:p>
                    <a:p>
                      <a:pPr>
                        <a:lnSpc>
                          <a:spcPct val="107000"/>
                        </a:lnSpc>
                        <a:spcAft>
                          <a:spcPts val="0"/>
                        </a:spcAft>
                      </a:pPr>
                      <a:r>
                        <a:rPr lang="en-GB" sz="1600" dirty="0">
                          <a:effectLst/>
                        </a:rPr>
                        <a:t> </a:t>
                      </a:r>
                    </a:p>
                    <a:p>
                      <a:pPr>
                        <a:lnSpc>
                          <a:spcPct val="107000"/>
                        </a:lnSpc>
                        <a:spcAft>
                          <a:spcPts val="0"/>
                        </a:spcAft>
                      </a:pPr>
                      <a:r>
                        <a:rPr lang="en-GB" sz="1600" dirty="0">
                          <a:effectLst/>
                        </a:rPr>
                        <a:t>Whoever was not found written in the book of Life was cast into the lake of Fire Rev 20: 15.</a:t>
                      </a:r>
                    </a:p>
                    <a:p>
                      <a:pPr>
                        <a:lnSpc>
                          <a:spcPct val="107000"/>
                        </a:lnSpc>
                        <a:spcAft>
                          <a:spcPts val="0"/>
                        </a:spcAft>
                      </a:pPr>
                      <a:r>
                        <a:rPr lang="en-GB" sz="1600" dirty="0">
                          <a:effectLst/>
                        </a:rPr>
                        <a:t> </a:t>
                      </a:r>
                    </a:p>
                    <a:p>
                      <a:pPr>
                        <a:lnSpc>
                          <a:spcPct val="107000"/>
                        </a:lnSpc>
                        <a:spcAft>
                          <a:spcPts val="0"/>
                        </a:spcAft>
                      </a:pPr>
                      <a:r>
                        <a:rPr lang="en-GB" sz="1600" dirty="0">
                          <a:effectLst/>
                        </a:rPr>
                        <a:t>The cometh the end 1 Corinth 15: 24- 26 – Eternity.   The New Jerusalem.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tc>
                <a:extLst>
                  <a:ext uri="{0D108BD9-81ED-4DB2-BD59-A6C34878D82A}">
                    <a16:rowId xmlns:a16="http://schemas.microsoft.com/office/drawing/2014/main" val="1767714911"/>
                  </a:ext>
                </a:extLst>
              </a:tr>
            </a:tbl>
          </a:graphicData>
        </a:graphic>
      </p:graphicFrame>
    </p:spTree>
    <p:extLst>
      <p:ext uri="{BB962C8B-B14F-4D97-AF65-F5344CB8AC3E}">
        <p14:creationId xmlns:p14="http://schemas.microsoft.com/office/powerpoint/2010/main" val="368780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4330-CEC2-4C46-8FD8-6FB69DB5CA40}"/>
              </a:ext>
            </a:extLst>
          </p:cNvPr>
          <p:cNvSpPr>
            <a:spLocks noGrp="1"/>
          </p:cNvSpPr>
          <p:nvPr>
            <p:ph type="title"/>
          </p:nvPr>
        </p:nvSpPr>
        <p:spPr>
          <a:xfrm>
            <a:off x="229154" y="285750"/>
            <a:ext cx="9044848" cy="646331"/>
          </a:xfrm>
        </p:spPr>
        <p:txBody>
          <a:bodyPr/>
          <a:lstStyle/>
          <a:p>
            <a:r>
              <a:rPr lang="en-GB" dirty="0">
                <a:solidFill>
                  <a:srgbClr val="002060"/>
                </a:solidFill>
              </a:rPr>
              <a:t>Eternity:</a:t>
            </a:r>
          </a:p>
        </p:txBody>
      </p:sp>
      <p:sp>
        <p:nvSpPr>
          <p:cNvPr id="4" name="TextBox 3">
            <a:extLst>
              <a:ext uri="{FF2B5EF4-FFF2-40B4-BE49-F238E27FC236}">
                <a16:creationId xmlns:a16="http://schemas.microsoft.com/office/drawing/2014/main" id="{FF226BCE-ACF9-4125-BBA2-1F11C823C8BC}"/>
              </a:ext>
            </a:extLst>
          </p:cNvPr>
          <p:cNvSpPr txBox="1"/>
          <p:nvPr/>
        </p:nvSpPr>
        <p:spPr>
          <a:xfrm>
            <a:off x="302079" y="1191986"/>
            <a:ext cx="9328923" cy="6186309"/>
          </a:xfrm>
          <a:prstGeom prst="rect">
            <a:avLst/>
          </a:prstGeom>
          <a:noFill/>
        </p:spPr>
        <p:txBody>
          <a:bodyPr wrap="square" rtlCol="0">
            <a:spAutoFit/>
          </a:bodyPr>
          <a:lstStyle/>
          <a:p>
            <a:r>
              <a:rPr lang="en-GB" dirty="0"/>
              <a:t>Physical changes will take place, passing away of the first heaven and the first earth,</a:t>
            </a:r>
          </a:p>
          <a:p>
            <a:r>
              <a:rPr lang="en-GB" dirty="0"/>
              <a:t>we will enter a new dimension that we cannot yet comprehend.</a:t>
            </a:r>
          </a:p>
          <a:p>
            <a:endParaRPr lang="en-GB" dirty="0"/>
          </a:p>
          <a:p>
            <a:r>
              <a:rPr lang="en-GB" dirty="0"/>
              <a:t>Scripture provides the following references :-</a:t>
            </a:r>
          </a:p>
          <a:p>
            <a:endParaRPr lang="en-GB" dirty="0"/>
          </a:p>
          <a:p>
            <a:pPr marL="285750" indent="-285750">
              <a:buFont typeface="Wingdings" panose="05000000000000000000" pitchFamily="2" charset="2"/>
              <a:buChar char="q"/>
            </a:pPr>
            <a:r>
              <a:rPr lang="en-GB" dirty="0"/>
              <a:t>There will be a new heaven and a new earth with no sea (Rev 21:1)</a:t>
            </a:r>
          </a:p>
          <a:p>
            <a:pPr marL="285750" indent="-285750">
              <a:buFont typeface="Wingdings" panose="05000000000000000000" pitchFamily="2" charset="2"/>
              <a:buChar char="q"/>
            </a:pPr>
            <a:r>
              <a:rPr lang="en-GB" dirty="0"/>
              <a:t>The holy city, the New Jerusalem, will come down from God out of heaven (Rev 21:2)</a:t>
            </a:r>
          </a:p>
          <a:p>
            <a:pPr marL="285750" indent="-285750">
              <a:buFont typeface="Wingdings" panose="05000000000000000000" pitchFamily="2" charset="2"/>
              <a:buChar char="q"/>
            </a:pPr>
            <a:r>
              <a:rPr lang="en-GB" dirty="0"/>
              <a:t>The tabernacle of God will be with people on the new earth (Rev 21: 3)</a:t>
            </a:r>
          </a:p>
          <a:p>
            <a:pPr marL="285750" indent="-285750">
              <a:buFont typeface="Wingdings" panose="05000000000000000000" pitchFamily="2" charset="2"/>
              <a:buChar char="q"/>
            </a:pPr>
            <a:r>
              <a:rPr lang="en-GB" dirty="0"/>
              <a:t>There will be no more death, sorrow, crying, or pain (Rev 21:4)</a:t>
            </a:r>
          </a:p>
          <a:p>
            <a:pPr marL="285750" indent="-285750">
              <a:buFont typeface="Wingdings" panose="05000000000000000000" pitchFamily="2" charset="2"/>
              <a:buChar char="q"/>
            </a:pPr>
            <a:r>
              <a:rPr lang="en-GB" dirty="0"/>
              <a:t>There will be a new paradise (Rev 22: 1-5)</a:t>
            </a:r>
          </a:p>
          <a:p>
            <a:pPr marL="285750" indent="-285750">
              <a:buFont typeface="Wingdings" panose="05000000000000000000" pitchFamily="2" charset="2"/>
              <a:buChar char="q"/>
            </a:pPr>
            <a:r>
              <a:rPr lang="en-GB" dirty="0"/>
              <a:t>There will be a new source of light (Rev 22:5)</a:t>
            </a:r>
          </a:p>
          <a:p>
            <a:pPr marL="285750" indent="-285750">
              <a:buFont typeface="Wingdings" panose="05000000000000000000" pitchFamily="2" charset="2"/>
              <a:buChar char="q"/>
            </a:pPr>
            <a:r>
              <a:rPr lang="en-GB" dirty="0"/>
              <a:t>Only for believers will inhabit and inherit this kingdom of Rev 21:7</a:t>
            </a:r>
          </a:p>
          <a:p>
            <a:pPr marL="285750" indent="-285750">
              <a:buFont typeface="Wingdings" panose="05000000000000000000" pitchFamily="2" charset="2"/>
              <a:buChar char="q"/>
            </a:pPr>
            <a:endParaRPr lang="en-GB" dirty="0"/>
          </a:p>
          <a:p>
            <a:r>
              <a:rPr lang="en-GB" b="1" baseline="30000" dirty="0"/>
              <a:t>“</a:t>
            </a:r>
            <a:r>
              <a:rPr lang="en-GB" b="1" dirty="0"/>
              <a:t>He that </a:t>
            </a:r>
            <a:r>
              <a:rPr lang="en-GB" b="1" dirty="0" err="1"/>
              <a:t>overcometh</a:t>
            </a:r>
            <a:r>
              <a:rPr lang="en-GB" b="1" dirty="0"/>
              <a:t> shall inherit all things; and I will be his God, and he shall be my son</a:t>
            </a:r>
            <a:r>
              <a:rPr lang="en-GB" dirty="0"/>
              <a:t>.”</a:t>
            </a:r>
          </a:p>
          <a:p>
            <a:r>
              <a:rPr lang="en-GB" dirty="0"/>
              <a:t>							And in contrast v 8</a:t>
            </a:r>
          </a:p>
          <a:p>
            <a:endParaRPr lang="en-GB" dirty="0"/>
          </a:p>
          <a:p>
            <a:r>
              <a:rPr lang="en-GB" b="1" dirty="0"/>
              <a:t>“But the fearful, and unbelieving, and the abominable, and murderers, and whoremongers, and sorcerers, and idolaters, and all liars, shall have their part in the lake which </a:t>
            </a:r>
            <a:r>
              <a:rPr lang="en-GB" b="1" dirty="0" err="1"/>
              <a:t>burneth</a:t>
            </a:r>
            <a:r>
              <a:rPr lang="en-GB" b="1" dirty="0"/>
              <a:t> with fire and brimstone: which is the second death.”</a:t>
            </a:r>
          </a:p>
          <a:p>
            <a:endParaRPr lang="en-GB" dirty="0"/>
          </a:p>
          <a:p>
            <a:endParaRPr lang="en-GB" dirty="0"/>
          </a:p>
        </p:txBody>
      </p:sp>
    </p:spTree>
    <p:extLst>
      <p:ext uri="{BB962C8B-B14F-4D97-AF65-F5344CB8AC3E}">
        <p14:creationId xmlns:p14="http://schemas.microsoft.com/office/powerpoint/2010/main" val="1375558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FE58-0750-4C4D-9451-20757E05D07D}"/>
              </a:ext>
            </a:extLst>
          </p:cNvPr>
          <p:cNvSpPr>
            <a:spLocks noGrp="1"/>
          </p:cNvSpPr>
          <p:nvPr>
            <p:ph type="title"/>
          </p:nvPr>
        </p:nvSpPr>
        <p:spPr>
          <a:xfrm>
            <a:off x="508000" y="304801"/>
            <a:ext cx="8766002" cy="636954"/>
          </a:xfrm>
        </p:spPr>
        <p:txBody>
          <a:bodyPr>
            <a:normAutofit/>
          </a:bodyPr>
          <a:lstStyle/>
          <a:p>
            <a:r>
              <a:rPr lang="en-GB" sz="3200" b="1" dirty="0">
                <a:solidFill>
                  <a:srgbClr val="002060"/>
                </a:solidFill>
              </a:rPr>
              <a:t>Summary insights: </a:t>
            </a:r>
          </a:p>
        </p:txBody>
      </p:sp>
      <p:graphicFrame>
        <p:nvGraphicFramePr>
          <p:cNvPr id="3" name="Table 3">
            <a:extLst>
              <a:ext uri="{FF2B5EF4-FFF2-40B4-BE49-F238E27FC236}">
                <a16:creationId xmlns:a16="http://schemas.microsoft.com/office/drawing/2014/main" id="{983CE37A-9E7A-4303-9DB3-397D8F1ACAA2}"/>
              </a:ext>
            </a:extLst>
          </p:cNvPr>
          <p:cNvGraphicFramePr>
            <a:graphicFrameLocks noGrp="1"/>
          </p:cNvGraphicFramePr>
          <p:nvPr>
            <p:extLst>
              <p:ext uri="{D42A27DB-BD31-4B8C-83A1-F6EECF244321}">
                <p14:modId xmlns:p14="http://schemas.microsoft.com/office/powerpoint/2010/main" val="1557328161"/>
              </p:ext>
            </p:extLst>
          </p:nvPr>
        </p:nvGraphicFramePr>
        <p:xfrm>
          <a:off x="437662" y="1148863"/>
          <a:ext cx="9237784" cy="4517291"/>
        </p:xfrm>
        <a:graphic>
          <a:graphicData uri="http://schemas.openxmlformats.org/drawingml/2006/table">
            <a:tbl>
              <a:tblPr firstRow="1" bandRow="1">
                <a:tableStyleId>{5C22544A-7EE6-4342-B048-85BDC9FD1C3A}</a:tableStyleId>
              </a:tblPr>
              <a:tblGrid>
                <a:gridCol w="1703753">
                  <a:extLst>
                    <a:ext uri="{9D8B030D-6E8A-4147-A177-3AD203B41FA5}">
                      <a16:colId xmlns:a16="http://schemas.microsoft.com/office/drawing/2014/main" val="3906007844"/>
                    </a:ext>
                  </a:extLst>
                </a:gridCol>
                <a:gridCol w="3368431">
                  <a:extLst>
                    <a:ext uri="{9D8B030D-6E8A-4147-A177-3AD203B41FA5}">
                      <a16:colId xmlns:a16="http://schemas.microsoft.com/office/drawing/2014/main" val="4267908099"/>
                    </a:ext>
                  </a:extLst>
                </a:gridCol>
                <a:gridCol w="4165600">
                  <a:extLst>
                    <a:ext uri="{9D8B030D-6E8A-4147-A177-3AD203B41FA5}">
                      <a16:colId xmlns:a16="http://schemas.microsoft.com/office/drawing/2014/main" val="868305268"/>
                    </a:ext>
                  </a:extLst>
                </a:gridCol>
              </a:tblGrid>
              <a:tr h="675214">
                <a:tc>
                  <a:txBody>
                    <a:bodyPr/>
                    <a:lstStyle/>
                    <a:p>
                      <a:r>
                        <a:rPr lang="en-GB" dirty="0">
                          <a:solidFill>
                            <a:srgbClr val="002060"/>
                          </a:solidFill>
                        </a:rPr>
                        <a:t>Dispensations</a:t>
                      </a:r>
                    </a:p>
                  </a:txBody>
                  <a:tcPr/>
                </a:tc>
                <a:tc>
                  <a:txBody>
                    <a:bodyPr/>
                    <a:lstStyle/>
                    <a:p>
                      <a:r>
                        <a:rPr lang="en-GB" dirty="0">
                          <a:solidFill>
                            <a:srgbClr val="002060"/>
                          </a:solidFill>
                        </a:rPr>
                        <a:t>Each dispensation ends in a world crises </a:t>
                      </a:r>
                    </a:p>
                  </a:txBody>
                  <a:tcPr/>
                </a:tc>
                <a:tc>
                  <a:txBody>
                    <a:bodyPr/>
                    <a:lstStyle/>
                    <a:p>
                      <a:r>
                        <a:rPr lang="en-GB" dirty="0">
                          <a:solidFill>
                            <a:srgbClr val="002060"/>
                          </a:solidFill>
                        </a:rPr>
                        <a:t>God comes down</a:t>
                      </a:r>
                    </a:p>
                  </a:txBody>
                  <a:tcPr/>
                </a:tc>
                <a:extLst>
                  <a:ext uri="{0D108BD9-81ED-4DB2-BD59-A6C34878D82A}">
                    <a16:rowId xmlns:a16="http://schemas.microsoft.com/office/drawing/2014/main" val="3355264658"/>
                  </a:ext>
                </a:extLst>
              </a:tr>
              <a:tr h="452409">
                <a:tc>
                  <a:txBody>
                    <a:bodyPr/>
                    <a:lstStyle/>
                    <a:p>
                      <a:r>
                        <a:rPr lang="en-GB" dirty="0"/>
                        <a:t>Innocence</a:t>
                      </a:r>
                    </a:p>
                  </a:txBody>
                  <a:tcPr/>
                </a:tc>
                <a:tc>
                  <a:txBody>
                    <a:bodyPr/>
                    <a:lstStyle/>
                    <a:p>
                      <a:r>
                        <a:rPr lang="en-GB" dirty="0"/>
                        <a:t>Expulsion</a:t>
                      </a:r>
                    </a:p>
                  </a:txBody>
                  <a:tcPr/>
                </a:tc>
                <a:tc>
                  <a:txBody>
                    <a:bodyPr/>
                    <a:lstStyle/>
                    <a:p>
                      <a:r>
                        <a:rPr lang="en-GB" dirty="0"/>
                        <a:t>Garden of Eden</a:t>
                      </a:r>
                    </a:p>
                  </a:txBody>
                  <a:tcPr/>
                </a:tc>
                <a:extLst>
                  <a:ext uri="{0D108BD9-81ED-4DB2-BD59-A6C34878D82A}">
                    <a16:rowId xmlns:a16="http://schemas.microsoft.com/office/drawing/2014/main" val="2865544344"/>
                  </a:ext>
                </a:extLst>
              </a:tr>
              <a:tr h="452409">
                <a:tc>
                  <a:txBody>
                    <a:bodyPr/>
                    <a:lstStyle/>
                    <a:p>
                      <a:r>
                        <a:rPr lang="en-GB" dirty="0"/>
                        <a:t>Conscience</a:t>
                      </a:r>
                    </a:p>
                  </a:txBody>
                  <a:tcPr/>
                </a:tc>
                <a:tc>
                  <a:txBody>
                    <a:bodyPr/>
                    <a:lstStyle/>
                    <a:p>
                      <a:r>
                        <a:rPr lang="en-GB" dirty="0"/>
                        <a:t>The Flood</a:t>
                      </a:r>
                    </a:p>
                  </a:txBody>
                  <a:tcPr/>
                </a:tc>
                <a:tc>
                  <a:txBody>
                    <a:bodyPr/>
                    <a:lstStyle/>
                    <a:p>
                      <a:r>
                        <a:rPr lang="en-GB" dirty="0"/>
                        <a:t>God talked with Noah</a:t>
                      </a:r>
                    </a:p>
                  </a:txBody>
                  <a:tcPr/>
                </a:tc>
                <a:extLst>
                  <a:ext uri="{0D108BD9-81ED-4DB2-BD59-A6C34878D82A}">
                    <a16:rowId xmlns:a16="http://schemas.microsoft.com/office/drawing/2014/main" val="850961078"/>
                  </a:ext>
                </a:extLst>
              </a:tr>
              <a:tr h="675214">
                <a:tc>
                  <a:txBody>
                    <a:bodyPr/>
                    <a:lstStyle/>
                    <a:p>
                      <a:r>
                        <a:rPr lang="en-GB" dirty="0"/>
                        <a:t>Human Government</a:t>
                      </a:r>
                    </a:p>
                  </a:txBody>
                  <a:tcPr/>
                </a:tc>
                <a:tc>
                  <a:txBody>
                    <a:bodyPr/>
                    <a:lstStyle/>
                    <a:p>
                      <a:r>
                        <a:rPr lang="en-GB" dirty="0"/>
                        <a:t>Confusion of tongues</a:t>
                      </a:r>
                    </a:p>
                  </a:txBody>
                  <a:tcPr/>
                </a:tc>
                <a:tc>
                  <a:txBody>
                    <a:bodyPr/>
                    <a:lstStyle/>
                    <a:p>
                      <a:r>
                        <a:rPr lang="en-GB" dirty="0"/>
                        <a:t>God said ‘ Let us go down’</a:t>
                      </a:r>
                    </a:p>
                  </a:txBody>
                  <a:tcPr/>
                </a:tc>
                <a:extLst>
                  <a:ext uri="{0D108BD9-81ED-4DB2-BD59-A6C34878D82A}">
                    <a16:rowId xmlns:a16="http://schemas.microsoft.com/office/drawing/2014/main" val="4200483217"/>
                  </a:ext>
                </a:extLst>
              </a:tr>
              <a:tr h="452409">
                <a:tc>
                  <a:txBody>
                    <a:bodyPr/>
                    <a:lstStyle/>
                    <a:p>
                      <a:r>
                        <a:rPr lang="en-GB" dirty="0"/>
                        <a:t>Promise</a:t>
                      </a:r>
                    </a:p>
                  </a:txBody>
                  <a:tcPr/>
                </a:tc>
                <a:tc>
                  <a:txBody>
                    <a:bodyPr/>
                    <a:lstStyle/>
                    <a:p>
                      <a:r>
                        <a:rPr lang="en-GB" dirty="0"/>
                        <a:t>Bondage of the chosen race</a:t>
                      </a:r>
                    </a:p>
                  </a:txBody>
                  <a:tcPr/>
                </a:tc>
                <a:tc>
                  <a:txBody>
                    <a:bodyPr/>
                    <a:lstStyle/>
                    <a:p>
                      <a:r>
                        <a:rPr lang="en-GB" dirty="0"/>
                        <a:t>Burning bush</a:t>
                      </a:r>
                    </a:p>
                  </a:txBody>
                  <a:tcPr/>
                </a:tc>
                <a:extLst>
                  <a:ext uri="{0D108BD9-81ED-4DB2-BD59-A6C34878D82A}">
                    <a16:rowId xmlns:a16="http://schemas.microsoft.com/office/drawing/2014/main" val="3003090948"/>
                  </a:ext>
                </a:extLst>
              </a:tr>
              <a:tr h="452409">
                <a:tc>
                  <a:txBody>
                    <a:bodyPr/>
                    <a:lstStyle/>
                    <a:p>
                      <a:r>
                        <a:rPr lang="en-GB" dirty="0"/>
                        <a:t>Law</a:t>
                      </a:r>
                    </a:p>
                  </a:txBody>
                  <a:tcPr/>
                </a:tc>
                <a:tc>
                  <a:txBody>
                    <a:bodyPr/>
                    <a:lstStyle/>
                    <a:p>
                      <a:r>
                        <a:rPr lang="en-GB" dirty="0"/>
                        <a:t>The crucifixion of Jesus Christ</a:t>
                      </a:r>
                    </a:p>
                  </a:txBody>
                  <a:tcPr/>
                </a:tc>
                <a:tc>
                  <a:txBody>
                    <a:bodyPr/>
                    <a:lstStyle/>
                    <a:p>
                      <a:r>
                        <a:rPr lang="en-GB" dirty="0"/>
                        <a:t>Incarnation of Christ</a:t>
                      </a:r>
                    </a:p>
                  </a:txBody>
                  <a:tcPr/>
                </a:tc>
                <a:extLst>
                  <a:ext uri="{0D108BD9-81ED-4DB2-BD59-A6C34878D82A}">
                    <a16:rowId xmlns:a16="http://schemas.microsoft.com/office/drawing/2014/main" val="1317371604"/>
                  </a:ext>
                </a:extLst>
              </a:tr>
              <a:tr h="452409">
                <a:tc>
                  <a:txBody>
                    <a:bodyPr/>
                    <a:lstStyle/>
                    <a:p>
                      <a:r>
                        <a:rPr lang="en-GB" dirty="0"/>
                        <a:t>Grace</a:t>
                      </a:r>
                    </a:p>
                  </a:txBody>
                  <a:tcPr/>
                </a:tc>
                <a:tc>
                  <a:txBody>
                    <a:bodyPr/>
                    <a:lstStyle/>
                    <a:p>
                      <a:r>
                        <a:rPr lang="en-GB" dirty="0"/>
                        <a:t>The rapture of the church</a:t>
                      </a:r>
                    </a:p>
                  </a:txBody>
                  <a:tcPr/>
                </a:tc>
                <a:tc>
                  <a:txBody>
                    <a:bodyPr/>
                    <a:lstStyle/>
                    <a:p>
                      <a:r>
                        <a:rPr lang="en-GB" dirty="0"/>
                        <a:t>The Lord shall descend</a:t>
                      </a:r>
                    </a:p>
                  </a:txBody>
                  <a:tcPr/>
                </a:tc>
                <a:extLst>
                  <a:ext uri="{0D108BD9-81ED-4DB2-BD59-A6C34878D82A}">
                    <a16:rowId xmlns:a16="http://schemas.microsoft.com/office/drawing/2014/main" val="3615730363"/>
                  </a:ext>
                </a:extLst>
              </a:tr>
              <a:tr h="452409">
                <a:tc>
                  <a:txBody>
                    <a:bodyPr/>
                    <a:lstStyle/>
                    <a:p>
                      <a:r>
                        <a:rPr lang="en-GB" dirty="0"/>
                        <a:t>Tribulation</a:t>
                      </a:r>
                    </a:p>
                  </a:txBody>
                  <a:tcPr/>
                </a:tc>
                <a:tc>
                  <a:txBody>
                    <a:bodyPr/>
                    <a:lstStyle/>
                    <a:p>
                      <a:r>
                        <a:rPr lang="en-GB" dirty="0"/>
                        <a:t>The binding of Satan</a:t>
                      </a:r>
                    </a:p>
                  </a:txBody>
                  <a:tcPr/>
                </a:tc>
                <a:tc>
                  <a:txBody>
                    <a:bodyPr/>
                    <a:lstStyle/>
                    <a:p>
                      <a:r>
                        <a:rPr lang="en-GB" dirty="0"/>
                        <a:t>2</a:t>
                      </a:r>
                      <a:r>
                        <a:rPr lang="en-GB" baseline="30000" dirty="0"/>
                        <a:t>nd</a:t>
                      </a:r>
                      <a:r>
                        <a:rPr lang="en-GB" dirty="0"/>
                        <a:t> coming to Earth</a:t>
                      </a:r>
                    </a:p>
                  </a:txBody>
                  <a:tcPr/>
                </a:tc>
                <a:extLst>
                  <a:ext uri="{0D108BD9-81ED-4DB2-BD59-A6C34878D82A}">
                    <a16:rowId xmlns:a16="http://schemas.microsoft.com/office/drawing/2014/main" val="459917163"/>
                  </a:ext>
                </a:extLst>
              </a:tr>
              <a:tr h="452409">
                <a:tc>
                  <a:txBody>
                    <a:bodyPr/>
                    <a:lstStyle/>
                    <a:p>
                      <a:r>
                        <a:rPr lang="en-GB" dirty="0"/>
                        <a:t>Kingdom</a:t>
                      </a:r>
                    </a:p>
                  </a:txBody>
                  <a:tcPr/>
                </a:tc>
                <a:tc>
                  <a:txBody>
                    <a:bodyPr/>
                    <a:lstStyle/>
                    <a:p>
                      <a:r>
                        <a:rPr lang="en-GB" dirty="0"/>
                        <a:t>Fire from Heaven Rev 20: 7-9</a:t>
                      </a:r>
                    </a:p>
                  </a:txBody>
                  <a:tcPr/>
                </a:tc>
                <a:tc>
                  <a:txBody>
                    <a:bodyPr/>
                    <a:lstStyle/>
                    <a:p>
                      <a:r>
                        <a:rPr lang="en-GB" dirty="0"/>
                        <a:t>Still upon earth </a:t>
                      </a:r>
                    </a:p>
                  </a:txBody>
                  <a:tcPr/>
                </a:tc>
                <a:extLst>
                  <a:ext uri="{0D108BD9-81ED-4DB2-BD59-A6C34878D82A}">
                    <a16:rowId xmlns:a16="http://schemas.microsoft.com/office/drawing/2014/main" val="2004791640"/>
                  </a:ext>
                </a:extLst>
              </a:tr>
            </a:tbl>
          </a:graphicData>
        </a:graphic>
      </p:graphicFrame>
      <p:sp>
        <p:nvSpPr>
          <p:cNvPr id="5" name="TextBox 4">
            <a:extLst>
              <a:ext uri="{FF2B5EF4-FFF2-40B4-BE49-F238E27FC236}">
                <a16:creationId xmlns:a16="http://schemas.microsoft.com/office/drawing/2014/main" id="{C42AE96B-2E7C-413E-B98B-6EF6DF4496FA}"/>
              </a:ext>
            </a:extLst>
          </p:cNvPr>
          <p:cNvSpPr txBox="1"/>
          <p:nvPr/>
        </p:nvSpPr>
        <p:spPr>
          <a:xfrm>
            <a:off x="437662" y="6080369"/>
            <a:ext cx="9737969" cy="523220"/>
          </a:xfrm>
          <a:prstGeom prst="rect">
            <a:avLst/>
          </a:prstGeom>
          <a:noFill/>
        </p:spPr>
        <p:txBody>
          <a:bodyPr wrap="square" rtlCol="0">
            <a:spAutoFit/>
          </a:bodyPr>
          <a:lstStyle/>
          <a:p>
            <a:r>
              <a:rPr lang="en-GB" sz="2400" b="1" dirty="0">
                <a:highlight>
                  <a:srgbClr val="FFFF00"/>
                </a:highlight>
              </a:rPr>
              <a:t>God has always protected His people before judgement fell</a:t>
            </a:r>
            <a:r>
              <a:rPr lang="en-GB" sz="2800" b="1" dirty="0"/>
              <a:t>. </a:t>
            </a:r>
            <a:r>
              <a:rPr lang="en-GB" b="1" dirty="0">
                <a:sym typeface="Wingdings" panose="05000000000000000000" pitchFamily="2" charset="2"/>
              </a:rPr>
              <a:t></a:t>
            </a:r>
            <a:endParaRPr lang="en-GB" dirty="0"/>
          </a:p>
        </p:txBody>
      </p:sp>
    </p:spTree>
    <p:extLst>
      <p:ext uri="{BB962C8B-B14F-4D97-AF65-F5344CB8AC3E}">
        <p14:creationId xmlns:p14="http://schemas.microsoft.com/office/powerpoint/2010/main" val="224747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9FE58-0750-4C4D-9451-20757E05D07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GB" sz="2400" b="1" dirty="0">
                <a:solidFill>
                  <a:srgbClr val="FFFFFF"/>
                </a:solidFill>
              </a:rPr>
              <a:t>Dispensation of Innocence (Edenic)    </a:t>
            </a:r>
          </a:p>
        </p:txBody>
      </p:sp>
      <p:graphicFrame>
        <p:nvGraphicFramePr>
          <p:cNvPr id="5" name="Table 4">
            <a:extLst>
              <a:ext uri="{FF2B5EF4-FFF2-40B4-BE49-F238E27FC236}">
                <a16:creationId xmlns:a16="http://schemas.microsoft.com/office/drawing/2014/main" id="{DB0B490E-7EBC-4330-9473-86448EAD35F3}"/>
              </a:ext>
            </a:extLst>
          </p:cNvPr>
          <p:cNvGraphicFramePr>
            <a:graphicFrameLocks noGrp="1"/>
          </p:cNvGraphicFramePr>
          <p:nvPr>
            <p:extLst>
              <p:ext uri="{D42A27DB-BD31-4B8C-83A1-F6EECF244321}">
                <p14:modId xmlns:p14="http://schemas.microsoft.com/office/powerpoint/2010/main" val="3812434268"/>
              </p:ext>
            </p:extLst>
          </p:nvPr>
        </p:nvGraphicFramePr>
        <p:xfrm>
          <a:off x="3481755" y="633046"/>
          <a:ext cx="7975542" cy="5834133"/>
        </p:xfrm>
        <a:graphic>
          <a:graphicData uri="http://schemas.openxmlformats.org/drawingml/2006/table">
            <a:tbl>
              <a:tblPr firstRow="1" firstCol="1" bandRow="1">
                <a:tableStyleId>{5C22544A-7EE6-4342-B048-85BDC9FD1C3A}</a:tableStyleId>
              </a:tblPr>
              <a:tblGrid>
                <a:gridCol w="1932270">
                  <a:extLst>
                    <a:ext uri="{9D8B030D-6E8A-4147-A177-3AD203B41FA5}">
                      <a16:colId xmlns:a16="http://schemas.microsoft.com/office/drawing/2014/main" val="4107312527"/>
                    </a:ext>
                  </a:extLst>
                </a:gridCol>
                <a:gridCol w="2045858">
                  <a:extLst>
                    <a:ext uri="{9D8B030D-6E8A-4147-A177-3AD203B41FA5}">
                      <a16:colId xmlns:a16="http://schemas.microsoft.com/office/drawing/2014/main" val="249199267"/>
                    </a:ext>
                  </a:extLst>
                </a:gridCol>
                <a:gridCol w="2028711">
                  <a:extLst>
                    <a:ext uri="{9D8B030D-6E8A-4147-A177-3AD203B41FA5}">
                      <a16:colId xmlns:a16="http://schemas.microsoft.com/office/drawing/2014/main" val="4244403936"/>
                    </a:ext>
                  </a:extLst>
                </a:gridCol>
                <a:gridCol w="1968703">
                  <a:extLst>
                    <a:ext uri="{9D8B030D-6E8A-4147-A177-3AD203B41FA5}">
                      <a16:colId xmlns:a16="http://schemas.microsoft.com/office/drawing/2014/main" val="3306690036"/>
                    </a:ext>
                  </a:extLst>
                </a:gridCol>
              </a:tblGrid>
              <a:tr h="705340">
                <a:tc>
                  <a:txBody>
                    <a:bodyPr/>
                    <a:lstStyle/>
                    <a:p>
                      <a:pPr>
                        <a:lnSpc>
                          <a:spcPct val="107000"/>
                        </a:lnSpc>
                        <a:spcAft>
                          <a:spcPts val="0"/>
                        </a:spcAft>
                      </a:pPr>
                      <a:r>
                        <a:rPr lang="en-GB" sz="1800" dirty="0">
                          <a:effectLst/>
                        </a:rPr>
                        <a:t>Timescale (random)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dirty="0">
                          <a:effectLst/>
                        </a:rPr>
                        <a:t>Man’s Responsibility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a:effectLst/>
                        </a:rPr>
                        <a:t>Man’s failure &amp; the consequences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dirty="0">
                          <a:effectLst/>
                        </a:rPr>
                        <a:t>Observations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extLst>
                  <a:ext uri="{0D108BD9-81ED-4DB2-BD59-A6C34878D82A}">
                    <a16:rowId xmlns:a16="http://schemas.microsoft.com/office/drawing/2014/main" val="1203352630"/>
                  </a:ext>
                </a:extLst>
              </a:tr>
              <a:tr h="4050034">
                <a:tc>
                  <a:txBody>
                    <a:bodyPr/>
                    <a:lstStyle/>
                    <a:p>
                      <a:pPr>
                        <a:lnSpc>
                          <a:spcPct val="107000"/>
                        </a:lnSpc>
                        <a:spcAft>
                          <a:spcPts val="0"/>
                        </a:spcAft>
                      </a:pPr>
                      <a:r>
                        <a:rPr lang="en-GB" sz="1800">
                          <a:effectLst/>
                        </a:rPr>
                        <a:t>Not known – begins with the creation of man – ends with the fall of man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dirty="0">
                          <a:effectLst/>
                        </a:rPr>
                        <a:t>Man disobeys  God’s word and chooses to follow the lie of the statements of Satan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dirty="0">
                          <a:effectLst/>
                        </a:rPr>
                        <a:t>a) Man, choses to believe Satan</a:t>
                      </a:r>
                    </a:p>
                    <a:p>
                      <a:pPr>
                        <a:lnSpc>
                          <a:spcPct val="107000"/>
                        </a:lnSpc>
                        <a:spcAft>
                          <a:spcPts val="0"/>
                        </a:spcAft>
                      </a:pPr>
                      <a:r>
                        <a:rPr lang="en-GB" sz="1800" dirty="0">
                          <a:effectLst/>
                        </a:rPr>
                        <a:t>b) Which ended with </a:t>
                      </a:r>
                      <a:r>
                        <a:rPr lang="en-GB" sz="1800" b="1" dirty="0">
                          <a:effectLst/>
                        </a:rPr>
                        <a:t>Judgement</a:t>
                      </a:r>
                      <a:r>
                        <a:rPr lang="en-GB" sz="1800" dirty="0">
                          <a:effectLst/>
                        </a:rPr>
                        <a:t> on mankind, the earth and Satan</a:t>
                      </a:r>
                    </a:p>
                    <a:p>
                      <a:pPr>
                        <a:lnSpc>
                          <a:spcPct val="107000"/>
                        </a:lnSpc>
                        <a:spcAft>
                          <a:spcPts val="0"/>
                        </a:spcAft>
                      </a:pPr>
                      <a:r>
                        <a:rPr lang="en-GB" sz="1800" dirty="0">
                          <a:effectLst/>
                        </a:rPr>
                        <a:t>c) The necessity of the saviour is seen, and the promise of a saviour is given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a:txBody>
                    <a:bodyPr/>
                    <a:lstStyle/>
                    <a:p>
                      <a:pPr>
                        <a:lnSpc>
                          <a:spcPct val="107000"/>
                        </a:lnSpc>
                        <a:spcAft>
                          <a:spcPts val="0"/>
                        </a:spcAft>
                      </a:pPr>
                      <a:r>
                        <a:rPr lang="en-GB" sz="1800" dirty="0">
                          <a:effectLst/>
                        </a:rPr>
                        <a:t>Man was created in innocence, walked with God. Simple test of Obedience.  Man choose to be disobedience, which lead to death.  God provided Mercy – the blood / animal skins.  Promise of a saviour. </a:t>
                      </a:r>
                      <a:r>
                        <a:rPr lang="en-GB" sz="1800" b="1" dirty="0">
                          <a:effectLst/>
                        </a:rPr>
                        <a:t>Expulsion from Eden.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extLst>
                  <a:ext uri="{0D108BD9-81ED-4DB2-BD59-A6C34878D82A}">
                    <a16:rowId xmlns:a16="http://schemas.microsoft.com/office/drawing/2014/main" val="1971177323"/>
                  </a:ext>
                </a:extLst>
              </a:tr>
              <a:tr h="1032852">
                <a:tc gridSpan="4">
                  <a:txBody>
                    <a:bodyPr/>
                    <a:lstStyle/>
                    <a:p>
                      <a:pPr algn="ctr">
                        <a:lnSpc>
                          <a:spcPct val="107000"/>
                        </a:lnSpc>
                        <a:spcAft>
                          <a:spcPts val="0"/>
                        </a:spcAft>
                      </a:pPr>
                      <a:r>
                        <a:rPr lang="en-GB" sz="1800" dirty="0">
                          <a:effectLst/>
                        </a:rPr>
                        <a:t>Gen Ch 1-3      Paradise Lost                  Gen Ch 3:24    ‘So he drove out the man’</a:t>
                      </a:r>
                    </a:p>
                    <a:p>
                      <a:pPr algn="ctr">
                        <a:lnSpc>
                          <a:spcPct val="107000"/>
                        </a:lnSpc>
                        <a:spcAft>
                          <a:spcPts val="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3444" marR="83444"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59559219"/>
                  </a:ext>
                </a:extLst>
              </a:tr>
            </a:tbl>
          </a:graphicData>
        </a:graphic>
      </p:graphicFrame>
    </p:spTree>
    <p:extLst>
      <p:ext uri="{BB962C8B-B14F-4D97-AF65-F5344CB8AC3E}">
        <p14:creationId xmlns:p14="http://schemas.microsoft.com/office/powerpoint/2010/main" val="248962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A77A-5A2F-4972-B57B-38FBEDFED753}"/>
              </a:ext>
            </a:extLst>
          </p:cNvPr>
          <p:cNvSpPr>
            <a:spLocks noGrp="1"/>
          </p:cNvSpPr>
          <p:nvPr>
            <p:ph type="title"/>
          </p:nvPr>
        </p:nvSpPr>
        <p:spPr>
          <a:xfrm>
            <a:off x="677334" y="609600"/>
            <a:ext cx="8596668" cy="586154"/>
          </a:xfrm>
        </p:spPr>
        <p:txBody>
          <a:bodyPr>
            <a:normAutofit fontScale="90000"/>
          </a:bodyPr>
          <a:lstStyle/>
          <a:p>
            <a:r>
              <a:rPr lang="en-GB" dirty="0">
                <a:solidFill>
                  <a:srgbClr val="002060"/>
                </a:solidFill>
              </a:rPr>
              <a:t>References: </a:t>
            </a:r>
          </a:p>
        </p:txBody>
      </p:sp>
      <p:sp>
        <p:nvSpPr>
          <p:cNvPr id="3" name="TextBox 2">
            <a:extLst>
              <a:ext uri="{FF2B5EF4-FFF2-40B4-BE49-F238E27FC236}">
                <a16:creationId xmlns:a16="http://schemas.microsoft.com/office/drawing/2014/main" id="{122A2450-F7ED-4085-9983-908B4A9A8903}"/>
              </a:ext>
            </a:extLst>
          </p:cNvPr>
          <p:cNvSpPr txBox="1"/>
          <p:nvPr/>
        </p:nvSpPr>
        <p:spPr>
          <a:xfrm>
            <a:off x="884815" y="1899137"/>
            <a:ext cx="8596667" cy="4247317"/>
          </a:xfrm>
          <a:prstGeom prst="rect">
            <a:avLst/>
          </a:prstGeom>
          <a:noFill/>
        </p:spPr>
        <p:txBody>
          <a:bodyPr wrap="square" rtlCol="0">
            <a:spAutoFit/>
          </a:bodyPr>
          <a:lstStyle/>
          <a:p>
            <a:r>
              <a:rPr lang="en-GB" dirty="0"/>
              <a:t>Bible, K.J., 1996. </a:t>
            </a:r>
            <a:r>
              <a:rPr lang="en-GB" i="1" dirty="0"/>
              <a:t>King James Bible</a:t>
            </a:r>
            <a:r>
              <a:rPr lang="en-GB" dirty="0"/>
              <a:t>. </a:t>
            </a:r>
          </a:p>
          <a:p>
            <a:endParaRPr lang="en-GB" dirty="0"/>
          </a:p>
          <a:p>
            <a:r>
              <a:rPr lang="en-GB" dirty="0"/>
              <a:t>Hall, J.L. and Bernard, D.K., 1993. </a:t>
            </a:r>
            <a:r>
              <a:rPr lang="en-GB" i="1" dirty="0"/>
              <a:t>Doctrines of the Bible</a:t>
            </a:r>
            <a:r>
              <a:rPr lang="en-GB" dirty="0"/>
              <a:t>. Ch The Last Things by J </a:t>
            </a:r>
            <a:r>
              <a:rPr lang="en-GB" dirty="0" err="1"/>
              <a:t>Urshan</a:t>
            </a:r>
            <a:r>
              <a:rPr lang="en-GB" dirty="0"/>
              <a:t>, Word Aflame Press.</a:t>
            </a:r>
          </a:p>
          <a:p>
            <a:endParaRPr lang="en-GB" dirty="0"/>
          </a:p>
          <a:p>
            <a:r>
              <a:rPr lang="en-GB" dirty="0"/>
              <a:t>Henry, M., 2010. </a:t>
            </a:r>
            <a:r>
              <a:rPr lang="en-GB" i="1" dirty="0"/>
              <a:t>The New Matthew Henry Commentary: The Classic Work with Updated Language</a:t>
            </a:r>
            <a:r>
              <a:rPr lang="en-GB" dirty="0"/>
              <a:t>. Zondervan Academic.</a:t>
            </a:r>
          </a:p>
          <a:p>
            <a:endParaRPr lang="en-GB" dirty="0"/>
          </a:p>
          <a:p>
            <a:r>
              <a:rPr lang="en-GB" dirty="0"/>
              <a:t>Lalonde, P., 1991. </a:t>
            </a:r>
            <a:r>
              <a:rPr lang="en-GB" i="1" dirty="0"/>
              <a:t>One World Under Antichrist</a:t>
            </a:r>
            <a:r>
              <a:rPr lang="en-GB" dirty="0"/>
              <a:t>. Harvest House Pub.</a:t>
            </a:r>
          </a:p>
          <a:p>
            <a:endParaRPr lang="en-GB" dirty="0"/>
          </a:p>
          <a:p>
            <a:r>
              <a:rPr lang="en-GB" dirty="0"/>
              <a:t>Lee, R., 1982. </a:t>
            </a:r>
            <a:r>
              <a:rPr lang="en-GB" i="1" dirty="0"/>
              <a:t>The Outlined Bible</a:t>
            </a:r>
            <a:r>
              <a:rPr lang="en-GB" dirty="0"/>
              <a:t>. Zondervan Publishing House.</a:t>
            </a:r>
          </a:p>
          <a:p>
            <a:endParaRPr lang="en-GB" dirty="0"/>
          </a:p>
          <a:p>
            <a:r>
              <a:rPr lang="nl-NL" dirty="0"/>
              <a:t>Rasmussen, C., 2010. </a:t>
            </a:r>
            <a:r>
              <a:rPr lang="nl-NL" i="1" dirty="0"/>
              <a:t>Zondervan Atlas of the Bible</a:t>
            </a:r>
            <a:r>
              <a:rPr lang="nl-NL" dirty="0"/>
              <a:t>. Zondervan.</a:t>
            </a:r>
            <a:endParaRPr lang="en-GB" dirty="0"/>
          </a:p>
          <a:p>
            <a:endParaRPr lang="en-GB" dirty="0"/>
          </a:p>
          <a:p>
            <a:endParaRPr lang="en-GB" dirty="0"/>
          </a:p>
        </p:txBody>
      </p:sp>
    </p:spTree>
    <p:extLst>
      <p:ext uri="{BB962C8B-B14F-4D97-AF65-F5344CB8AC3E}">
        <p14:creationId xmlns:p14="http://schemas.microsoft.com/office/powerpoint/2010/main" val="47819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F78192-4C21-43AB-A1CB-6ACD9728BCB1}"/>
              </a:ext>
            </a:extLst>
          </p:cNvPr>
          <p:cNvSpPr>
            <a:spLocks noGrp="1"/>
          </p:cNvSpPr>
          <p:nvPr>
            <p:ph type="title"/>
          </p:nvPr>
        </p:nvSpPr>
        <p:spPr>
          <a:xfrm>
            <a:off x="6094855" y="1261331"/>
            <a:ext cx="2778103" cy="3002662"/>
          </a:xfrm>
        </p:spPr>
        <p:txBody>
          <a:bodyPr vert="horz" lIns="91440" tIns="45720" rIns="91440" bIns="45720" rtlCol="0" anchor="b">
            <a:normAutofit/>
          </a:bodyPr>
          <a:lstStyle/>
          <a:p>
            <a:r>
              <a:rPr lang="en-US" sz="4400" dirty="0">
                <a:solidFill>
                  <a:srgbClr val="002060"/>
                </a:solidFill>
              </a:rPr>
              <a:t>Panorama study:</a:t>
            </a:r>
          </a:p>
        </p:txBody>
      </p:sp>
      <p:sp>
        <p:nvSpPr>
          <p:cNvPr id="83" name="Isosceles Triangle 82">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Airbus' H160 Helicopter Saves Pilots From Their Own Mistakes | WIRED">
            <a:extLst>
              <a:ext uri="{FF2B5EF4-FFF2-40B4-BE49-F238E27FC236}">
                <a16:creationId xmlns:a16="http://schemas.microsoft.com/office/drawing/2014/main" id="{47238621-B631-4223-976C-C1AE3DD50E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590133"/>
            <a:ext cx="4887354" cy="367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1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37F75-78FC-46A0-9A44-463D4E2228A2}"/>
              </a:ext>
            </a:extLst>
          </p:cNvPr>
          <p:cNvSpPr txBox="1"/>
          <p:nvPr/>
        </p:nvSpPr>
        <p:spPr>
          <a:xfrm>
            <a:off x="6302641" y="78155"/>
            <a:ext cx="5514221" cy="1854420"/>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4700" dirty="0">
                <a:latin typeface="+mj-lt"/>
                <a:ea typeface="+mj-ea"/>
                <a:cs typeface="+mj-cs"/>
              </a:rPr>
              <a:t>Origination of where man started / or where is Eden?</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C0C3E99D-5492-4B68-9CCF-81A181C17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14" r="-1" b="6027"/>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A6EB51-E010-485C-ADE9-50BB943345B7}"/>
              </a:ext>
            </a:extLst>
          </p:cNvPr>
          <p:cNvSpPr txBox="1"/>
          <p:nvPr/>
        </p:nvSpPr>
        <p:spPr>
          <a:xfrm>
            <a:off x="6382327" y="2022765"/>
            <a:ext cx="5089237" cy="4524315"/>
          </a:xfrm>
          <a:prstGeom prst="rect">
            <a:avLst/>
          </a:prstGeom>
          <a:noFill/>
        </p:spPr>
        <p:txBody>
          <a:bodyPr wrap="square" rtlCol="0">
            <a:spAutoFit/>
          </a:bodyPr>
          <a:lstStyle/>
          <a:p>
            <a:r>
              <a:rPr lang="en-GB" sz="2800" dirty="0"/>
              <a:t>Gen 2: 10- 15</a:t>
            </a:r>
          </a:p>
          <a:p>
            <a:pPr marL="285750" indent="-285750">
              <a:buFont typeface="Arial" panose="020B0604020202020204" pitchFamily="34" charset="0"/>
              <a:buChar char="•"/>
            </a:pPr>
            <a:r>
              <a:rPr lang="en-GB" sz="2800" dirty="0"/>
              <a:t>1</a:t>
            </a:r>
            <a:r>
              <a:rPr lang="en-GB" sz="2800" baseline="30000" dirty="0"/>
              <a:t>st</a:t>
            </a:r>
            <a:r>
              <a:rPr lang="en-GB" sz="2800" dirty="0"/>
              <a:t> river is </a:t>
            </a:r>
            <a:r>
              <a:rPr lang="en-GB" sz="2800" dirty="0" err="1"/>
              <a:t>Pison</a:t>
            </a:r>
            <a:r>
              <a:rPr lang="en-GB" sz="2800" dirty="0"/>
              <a:t>  (White Nile)  whole land of Havilah, where there is gold.</a:t>
            </a:r>
          </a:p>
          <a:p>
            <a:pPr marL="285750" indent="-285750">
              <a:buFont typeface="Arial" panose="020B0604020202020204" pitchFamily="34" charset="0"/>
              <a:buChar char="•"/>
            </a:pPr>
            <a:r>
              <a:rPr lang="en-GB" sz="2800" dirty="0"/>
              <a:t>2</a:t>
            </a:r>
            <a:r>
              <a:rPr lang="en-GB" sz="2800" baseline="30000" dirty="0"/>
              <a:t>nd</a:t>
            </a:r>
            <a:r>
              <a:rPr lang="en-GB" sz="2800" dirty="0"/>
              <a:t> river Gihon – (Blue Nile)  Ethiopia</a:t>
            </a:r>
          </a:p>
          <a:p>
            <a:pPr marL="285750" indent="-285750">
              <a:buFont typeface="Arial" panose="020B0604020202020204" pitchFamily="34" charset="0"/>
              <a:buChar char="•"/>
            </a:pPr>
            <a:r>
              <a:rPr lang="en-GB" sz="2800" dirty="0"/>
              <a:t>3</a:t>
            </a:r>
            <a:r>
              <a:rPr lang="en-GB" sz="2800" baseline="30000" dirty="0"/>
              <a:t>rd</a:t>
            </a:r>
            <a:r>
              <a:rPr lang="en-GB" sz="2800" dirty="0"/>
              <a:t> river </a:t>
            </a:r>
            <a:r>
              <a:rPr lang="en-GB" sz="2800" dirty="0" err="1"/>
              <a:t>Hiddekel</a:t>
            </a:r>
            <a:r>
              <a:rPr lang="en-GB" sz="2800" dirty="0"/>
              <a:t> towards East  Assyria (Tigris) </a:t>
            </a:r>
          </a:p>
          <a:p>
            <a:pPr marL="285750" indent="-285750">
              <a:buFont typeface="Arial" panose="020B0604020202020204" pitchFamily="34" charset="0"/>
              <a:buChar char="•"/>
            </a:pPr>
            <a:r>
              <a:rPr lang="en-GB" sz="2800" dirty="0"/>
              <a:t>4</a:t>
            </a:r>
            <a:r>
              <a:rPr lang="en-GB" sz="2800" baseline="30000" dirty="0"/>
              <a:t>th</a:t>
            </a:r>
            <a:r>
              <a:rPr lang="en-GB" sz="2800" dirty="0"/>
              <a:t> river Euphrates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Arrow: Right 4">
            <a:extLst>
              <a:ext uri="{FF2B5EF4-FFF2-40B4-BE49-F238E27FC236}">
                <a16:creationId xmlns:a16="http://schemas.microsoft.com/office/drawing/2014/main" id="{2A7E0957-B8E5-4087-AF6C-E276F8D2D1BA}"/>
              </a:ext>
            </a:extLst>
          </p:cNvPr>
          <p:cNvSpPr/>
          <p:nvPr/>
        </p:nvSpPr>
        <p:spPr>
          <a:xfrm>
            <a:off x="2770909" y="3186545"/>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5BA8DA5C-E9E1-4608-8952-108A483667F3}"/>
              </a:ext>
            </a:extLst>
          </p:cNvPr>
          <p:cNvSpPr/>
          <p:nvPr/>
        </p:nvSpPr>
        <p:spPr>
          <a:xfrm>
            <a:off x="4095262" y="2321170"/>
            <a:ext cx="1023815" cy="3048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447FBC8D-FE60-4239-9AB3-AD6F427E4C4F}"/>
              </a:ext>
            </a:extLst>
          </p:cNvPr>
          <p:cNvSpPr/>
          <p:nvPr/>
        </p:nvSpPr>
        <p:spPr>
          <a:xfrm>
            <a:off x="5119077" y="719015"/>
            <a:ext cx="976923"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455C0E8-F77C-4A22-9869-415C6DEDA1B2}"/>
              </a:ext>
            </a:extLst>
          </p:cNvPr>
          <p:cNvSpPr txBox="1"/>
          <p:nvPr/>
        </p:nvSpPr>
        <p:spPr>
          <a:xfrm>
            <a:off x="3587263" y="6260123"/>
            <a:ext cx="8354646" cy="377147"/>
          </a:xfrm>
          <a:prstGeom prst="rect">
            <a:avLst/>
          </a:prstGeom>
          <a:noFill/>
        </p:spPr>
        <p:txBody>
          <a:bodyPr wrap="square" rtlCol="0">
            <a:spAutoFit/>
          </a:bodyPr>
          <a:lstStyle/>
          <a:p>
            <a:r>
              <a:rPr lang="en-GB" dirty="0"/>
              <a:t>*Remember the World looked different before, the dispensation of human government  </a:t>
            </a:r>
          </a:p>
        </p:txBody>
      </p:sp>
      <p:sp>
        <p:nvSpPr>
          <p:cNvPr id="12" name="Flowchart: Connector 11">
            <a:extLst>
              <a:ext uri="{FF2B5EF4-FFF2-40B4-BE49-F238E27FC236}">
                <a16:creationId xmlns:a16="http://schemas.microsoft.com/office/drawing/2014/main" id="{F7B51216-32E1-48AE-8C35-C0C640C351E3}"/>
              </a:ext>
            </a:extLst>
          </p:cNvPr>
          <p:cNvSpPr/>
          <p:nvPr/>
        </p:nvSpPr>
        <p:spPr>
          <a:xfrm>
            <a:off x="257908" y="78155"/>
            <a:ext cx="6267938" cy="6181967"/>
          </a:xfrm>
          <a:prstGeom prst="flowChartConnector">
            <a:avLst/>
          </a:prstGeom>
          <a:noFill/>
          <a:ln>
            <a:solidFill>
              <a:schemeClr val="bg1"/>
            </a:solidFill>
            <a:prstDash val="dash"/>
            <a:extLst>
              <a:ext uri="{C807C97D-BFC1-408E-A445-0C87EB9F89A2}">
                <ask:lineSketchStyleProps xmlns:ask="http://schemas.microsoft.com/office/drawing/2018/sketchyshapes" sd="1219033472">
                  <a:custGeom>
                    <a:avLst/>
                    <a:gdLst>
                      <a:gd name="connsiteX0" fmla="*/ 0 w 6267938"/>
                      <a:gd name="connsiteY0" fmla="*/ 3090984 h 6181967"/>
                      <a:gd name="connsiteX1" fmla="*/ 3133969 w 6267938"/>
                      <a:gd name="connsiteY1" fmla="*/ 0 h 6181967"/>
                      <a:gd name="connsiteX2" fmla="*/ 6267938 w 6267938"/>
                      <a:gd name="connsiteY2" fmla="*/ 3090984 h 6181967"/>
                      <a:gd name="connsiteX3" fmla="*/ 3133969 w 6267938"/>
                      <a:gd name="connsiteY3" fmla="*/ 6181968 h 6181967"/>
                      <a:gd name="connsiteX4" fmla="*/ 0 w 6267938"/>
                      <a:gd name="connsiteY4" fmla="*/ 3090984 h 618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938" h="6181967" fill="none" extrusionOk="0">
                        <a:moveTo>
                          <a:pt x="0" y="3090984"/>
                        </a:moveTo>
                        <a:cubicBezTo>
                          <a:pt x="64067" y="1391481"/>
                          <a:pt x="1434606" y="-64786"/>
                          <a:pt x="3133969" y="0"/>
                        </a:cubicBezTo>
                        <a:cubicBezTo>
                          <a:pt x="4510791" y="-54213"/>
                          <a:pt x="6063450" y="1576404"/>
                          <a:pt x="6267938" y="3090984"/>
                        </a:cubicBezTo>
                        <a:cubicBezTo>
                          <a:pt x="6243340" y="4563516"/>
                          <a:pt x="4711543" y="6394968"/>
                          <a:pt x="3133969" y="6181968"/>
                        </a:cubicBezTo>
                        <a:cubicBezTo>
                          <a:pt x="1697716" y="6346892"/>
                          <a:pt x="490769" y="4916086"/>
                          <a:pt x="0" y="3090984"/>
                        </a:cubicBezTo>
                        <a:close/>
                      </a:path>
                      <a:path w="6267938" h="6181967" stroke="0" extrusionOk="0">
                        <a:moveTo>
                          <a:pt x="0" y="3090984"/>
                        </a:moveTo>
                        <a:cubicBezTo>
                          <a:pt x="-331712" y="1179274"/>
                          <a:pt x="1171901" y="86782"/>
                          <a:pt x="3133969" y="0"/>
                        </a:cubicBezTo>
                        <a:cubicBezTo>
                          <a:pt x="5063168" y="41759"/>
                          <a:pt x="5988209" y="1392776"/>
                          <a:pt x="6267938" y="3090984"/>
                        </a:cubicBezTo>
                        <a:cubicBezTo>
                          <a:pt x="6202445" y="4862045"/>
                          <a:pt x="4835135" y="6346001"/>
                          <a:pt x="3133969" y="6181968"/>
                        </a:cubicBezTo>
                        <a:cubicBezTo>
                          <a:pt x="1225133" y="6084584"/>
                          <a:pt x="263419" y="4923951"/>
                          <a:pt x="0" y="309098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2995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642052-28BF-4768-9DDC-DBDEE113E33B}"/>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2600" kern="1200" dirty="0">
                <a:solidFill>
                  <a:srgbClr val="FFFFFF"/>
                </a:solidFill>
                <a:latin typeface="+mj-lt"/>
                <a:ea typeface="+mj-ea"/>
                <a:cs typeface="+mj-cs"/>
              </a:rPr>
              <a:t> Dispensation of Conscience </a:t>
            </a:r>
          </a:p>
          <a:p>
            <a:pPr algn="ctr" defTabSz="914400">
              <a:lnSpc>
                <a:spcPct val="90000"/>
              </a:lnSpc>
              <a:spcBef>
                <a:spcPct val="0"/>
              </a:spcBef>
              <a:spcAft>
                <a:spcPts val="600"/>
              </a:spcAft>
            </a:pPr>
            <a:r>
              <a:rPr lang="en-US" sz="2400" dirty="0">
                <a:solidFill>
                  <a:srgbClr val="FFFFFF"/>
                </a:solidFill>
                <a:latin typeface="+mj-lt"/>
                <a:ea typeface="+mj-ea"/>
                <a:cs typeface="+mj-cs"/>
              </a:rPr>
              <a:t>(*Antediluvian) </a:t>
            </a:r>
            <a:endParaRPr lang="en-US" sz="2400"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4BE7F32D-272D-4214-A825-A7C69966CFA3}"/>
              </a:ext>
            </a:extLst>
          </p:cNvPr>
          <p:cNvGraphicFramePr>
            <a:graphicFrameLocks noGrp="1"/>
          </p:cNvGraphicFramePr>
          <p:nvPr>
            <p:extLst>
              <p:ext uri="{D42A27DB-BD31-4B8C-83A1-F6EECF244321}">
                <p14:modId xmlns:p14="http://schemas.microsoft.com/office/powerpoint/2010/main" val="366519981"/>
              </p:ext>
            </p:extLst>
          </p:nvPr>
        </p:nvGraphicFramePr>
        <p:xfrm>
          <a:off x="3487004" y="593679"/>
          <a:ext cx="7963470" cy="5876575"/>
        </p:xfrm>
        <a:graphic>
          <a:graphicData uri="http://schemas.openxmlformats.org/drawingml/2006/table">
            <a:tbl>
              <a:tblPr firstRow="1" firstCol="1" bandRow="1">
                <a:tableStyleId>{5C22544A-7EE6-4342-B048-85BDC9FD1C3A}</a:tableStyleId>
              </a:tblPr>
              <a:tblGrid>
                <a:gridCol w="1901572">
                  <a:extLst>
                    <a:ext uri="{9D8B030D-6E8A-4147-A177-3AD203B41FA5}">
                      <a16:colId xmlns:a16="http://schemas.microsoft.com/office/drawing/2014/main" val="1302019584"/>
                    </a:ext>
                  </a:extLst>
                </a:gridCol>
                <a:gridCol w="1930730">
                  <a:extLst>
                    <a:ext uri="{9D8B030D-6E8A-4147-A177-3AD203B41FA5}">
                      <a16:colId xmlns:a16="http://schemas.microsoft.com/office/drawing/2014/main" val="315637837"/>
                    </a:ext>
                  </a:extLst>
                </a:gridCol>
                <a:gridCol w="2023062">
                  <a:extLst>
                    <a:ext uri="{9D8B030D-6E8A-4147-A177-3AD203B41FA5}">
                      <a16:colId xmlns:a16="http://schemas.microsoft.com/office/drawing/2014/main" val="4130052527"/>
                    </a:ext>
                  </a:extLst>
                </a:gridCol>
                <a:gridCol w="2108106">
                  <a:extLst>
                    <a:ext uri="{9D8B030D-6E8A-4147-A177-3AD203B41FA5}">
                      <a16:colId xmlns:a16="http://schemas.microsoft.com/office/drawing/2014/main" val="280677019"/>
                    </a:ext>
                  </a:extLst>
                </a:gridCol>
              </a:tblGrid>
              <a:tr h="688596">
                <a:tc>
                  <a:txBody>
                    <a:bodyPr/>
                    <a:lstStyle/>
                    <a:p>
                      <a:pPr>
                        <a:lnSpc>
                          <a:spcPct val="107000"/>
                        </a:lnSpc>
                        <a:spcAft>
                          <a:spcPts val="0"/>
                        </a:spcAft>
                      </a:pPr>
                      <a:r>
                        <a:rPr lang="en-GB" sz="1800">
                          <a:effectLst/>
                        </a:rPr>
                        <a:t>Timescale (random)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a:effectLst/>
                        </a:rPr>
                        <a:t>Man’s Responsibility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a:effectLst/>
                        </a:rPr>
                        <a:t>Man’s failure &amp; the consequences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dirty="0">
                          <a:effectLst/>
                        </a:rPr>
                        <a:t>Observations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extLst>
                  <a:ext uri="{0D108BD9-81ED-4DB2-BD59-A6C34878D82A}">
                    <a16:rowId xmlns:a16="http://schemas.microsoft.com/office/drawing/2014/main" val="3089931561"/>
                  </a:ext>
                </a:extLst>
              </a:tr>
              <a:tr h="4499383">
                <a:tc>
                  <a:txBody>
                    <a:bodyPr/>
                    <a:lstStyle/>
                    <a:p>
                      <a:pPr>
                        <a:lnSpc>
                          <a:spcPct val="107000"/>
                        </a:lnSpc>
                        <a:spcAft>
                          <a:spcPts val="0"/>
                        </a:spcAft>
                      </a:pPr>
                      <a:r>
                        <a:rPr lang="en-GB" sz="1800" dirty="0">
                          <a:effectLst/>
                        </a:rPr>
                        <a:t>From the fall of man to the flood – 1656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dirty="0">
                          <a:effectLst/>
                        </a:rPr>
                        <a:t>Man had a simple choice between doing good or doing evil.  He insisted on evil.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dirty="0">
                          <a:effectLst/>
                        </a:rPr>
                        <a:t>a) Man proved to be exceedingly wicked and the consequences was</a:t>
                      </a:r>
                    </a:p>
                    <a:p>
                      <a:pPr>
                        <a:lnSpc>
                          <a:spcPct val="107000"/>
                        </a:lnSpc>
                        <a:spcAft>
                          <a:spcPts val="0"/>
                        </a:spcAft>
                      </a:pPr>
                      <a:r>
                        <a:rPr lang="en-GB" sz="1800" dirty="0">
                          <a:effectLst/>
                        </a:rPr>
                        <a:t>b) </a:t>
                      </a:r>
                      <a:r>
                        <a:rPr lang="en-GB" sz="1800" b="1" dirty="0">
                          <a:effectLst/>
                        </a:rPr>
                        <a:t>Judgement</a:t>
                      </a:r>
                      <a:r>
                        <a:rPr lang="en-GB" sz="1800" dirty="0">
                          <a:effectLst/>
                        </a:rPr>
                        <a:t> through the flood.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a:txBody>
                    <a:bodyPr/>
                    <a:lstStyle/>
                    <a:p>
                      <a:pPr>
                        <a:lnSpc>
                          <a:spcPct val="107000"/>
                        </a:lnSpc>
                        <a:spcAft>
                          <a:spcPts val="0"/>
                        </a:spcAft>
                      </a:pPr>
                      <a:r>
                        <a:rPr lang="en-GB" sz="1800" dirty="0">
                          <a:effectLst/>
                        </a:rPr>
                        <a:t>Faith, worship, hope &amp; sacrifice is carried over to conscience. </a:t>
                      </a:r>
                    </a:p>
                    <a:p>
                      <a:pPr>
                        <a:lnSpc>
                          <a:spcPct val="107000"/>
                        </a:lnSpc>
                        <a:spcAft>
                          <a:spcPts val="0"/>
                        </a:spcAft>
                      </a:pPr>
                      <a:endParaRPr lang="en-GB" sz="1800" dirty="0">
                        <a:effectLst/>
                      </a:endParaRPr>
                    </a:p>
                    <a:p>
                      <a:pPr>
                        <a:lnSpc>
                          <a:spcPct val="107000"/>
                        </a:lnSpc>
                        <a:spcAft>
                          <a:spcPts val="0"/>
                        </a:spcAft>
                      </a:pPr>
                      <a:r>
                        <a:rPr lang="en-GB" sz="1800" dirty="0">
                          <a:effectLst/>
                        </a:rPr>
                        <a:t>Cain – indifferent heart went his own way. </a:t>
                      </a:r>
                    </a:p>
                    <a:p>
                      <a:pPr>
                        <a:lnSpc>
                          <a:spcPct val="107000"/>
                        </a:lnSpc>
                        <a:spcAft>
                          <a:spcPts val="0"/>
                        </a:spcAft>
                      </a:pPr>
                      <a:r>
                        <a:rPr lang="en-GB" sz="1800" dirty="0">
                          <a:effectLst/>
                        </a:rPr>
                        <a:t>1</a:t>
                      </a:r>
                      <a:r>
                        <a:rPr lang="en-GB" sz="1800" baseline="30000" dirty="0">
                          <a:effectLst/>
                        </a:rPr>
                        <a:t>st</a:t>
                      </a:r>
                      <a:r>
                        <a:rPr lang="en-GB" sz="1800" dirty="0">
                          <a:effectLst/>
                        </a:rPr>
                        <a:t> Murder . </a:t>
                      </a:r>
                    </a:p>
                    <a:p>
                      <a:pPr>
                        <a:lnSpc>
                          <a:spcPct val="107000"/>
                        </a:lnSpc>
                        <a:spcAft>
                          <a:spcPts val="0"/>
                        </a:spcAft>
                      </a:pPr>
                      <a:r>
                        <a:rPr lang="en-GB" sz="1800" dirty="0">
                          <a:effectLst/>
                        </a:rPr>
                        <a:t>Renewed righteous seed in Seth. </a:t>
                      </a:r>
                    </a:p>
                    <a:p>
                      <a:pPr>
                        <a:lnSpc>
                          <a:spcPct val="107000"/>
                        </a:lnSpc>
                        <a:spcAft>
                          <a:spcPts val="0"/>
                        </a:spcAft>
                      </a:pPr>
                      <a:r>
                        <a:rPr lang="en-GB" sz="1800" dirty="0">
                          <a:effectLst/>
                        </a:rPr>
                        <a:t>Noah called men to repentance. </a:t>
                      </a:r>
                    </a:p>
                    <a:p>
                      <a:pPr>
                        <a:lnSpc>
                          <a:spcPct val="107000"/>
                        </a:lnSpc>
                        <a:spcAft>
                          <a:spcPts val="0"/>
                        </a:spcAft>
                      </a:pPr>
                      <a:r>
                        <a:rPr lang="en-GB" sz="1800" dirty="0">
                          <a:effectLst/>
                        </a:rPr>
                        <a:t>8 Souls saved from the Flood.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extLst>
                  <a:ext uri="{0D108BD9-81ED-4DB2-BD59-A6C34878D82A}">
                    <a16:rowId xmlns:a16="http://schemas.microsoft.com/office/drawing/2014/main" val="1126308456"/>
                  </a:ext>
                </a:extLst>
              </a:tr>
              <a:tr h="688596">
                <a:tc gridSpan="4">
                  <a:txBody>
                    <a:bodyPr/>
                    <a:lstStyle/>
                    <a:p>
                      <a:pPr>
                        <a:lnSpc>
                          <a:spcPct val="107000"/>
                        </a:lnSpc>
                        <a:spcAft>
                          <a:spcPts val="0"/>
                        </a:spcAft>
                      </a:pPr>
                      <a:r>
                        <a:rPr lang="en-GB" sz="1800" dirty="0">
                          <a:effectLst/>
                        </a:rPr>
                        <a:t>Gen Ch 3-7 Cain and Abel, Generations of Seth, wickedness of the world, seed of righteous persevered, the Flood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4749" marR="94749"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68537247"/>
                  </a:ext>
                </a:extLst>
              </a:tr>
            </a:tbl>
          </a:graphicData>
        </a:graphic>
      </p:graphicFrame>
      <p:sp>
        <p:nvSpPr>
          <p:cNvPr id="4" name="TextBox 3">
            <a:extLst>
              <a:ext uri="{FF2B5EF4-FFF2-40B4-BE49-F238E27FC236}">
                <a16:creationId xmlns:a16="http://schemas.microsoft.com/office/drawing/2014/main" id="{B50250AD-96EA-4E7B-8E86-F9BDBB980A48}"/>
              </a:ext>
            </a:extLst>
          </p:cNvPr>
          <p:cNvSpPr txBox="1"/>
          <p:nvPr/>
        </p:nvSpPr>
        <p:spPr>
          <a:xfrm>
            <a:off x="307649" y="6246975"/>
            <a:ext cx="1427147" cy="369332"/>
          </a:xfrm>
          <a:prstGeom prst="rect">
            <a:avLst/>
          </a:prstGeom>
          <a:noFill/>
        </p:spPr>
        <p:txBody>
          <a:bodyPr wrap="square" rtlCol="0">
            <a:spAutoFit/>
          </a:bodyPr>
          <a:lstStyle/>
          <a:p>
            <a:r>
              <a:rPr lang="en-GB" dirty="0"/>
              <a:t>* Ancient</a:t>
            </a:r>
          </a:p>
        </p:txBody>
      </p:sp>
    </p:spTree>
    <p:extLst>
      <p:ext uri="{BB962C8B-B14F-4D97-AF65-F5344CB8AC3E}">
        <p14:creationId xmlns:p14="http://schemas.microsoft.com/office/powerpoint/2010/main" val="398248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C9886-D96C-43C9-A08E-4CF431BB2EE0}"/>
              </a:ext>
            </a:extLst>
          </p:cNvPr>
          <p:cNvSpPr txBox="1"/>
          <p:nvPr/>
        </p:nvSpPr>
        <p:spPr>
          <a:xfrm>
            <a:off x="156308" y="195385"/>
            <a:ext cx="4822092" cy="369332"/>
          </a:xfrm>
          <a:prstGeom prst="rect">
            <a:avLst/>
          </a:prstGeom>
          <a:noFill/>
        </p:spPr>
        <p:txBody>
          <a:bodyPr wrap="square" rtlCol="0">
            <a:spAutoFit/>
          </a:bodyPr>
          <a:lstStyle/>
          <a:p>
            <a:r>
              <a:rPr lang="en-GB" dirty="0">
                <a:latin typeface="Comic Sans MS" panose="030F0702030302020204" pitchFamily="66" charset="0"/>
              </a:rPr>
              <a:t>Conscience – Adam to Noah 3 sons Gen 5 </a:t>
            </a:r>
          </a:p>
        </p:txBody>
      </p:sp>
      <p:sp>
        <p:nvSpPr>
          <p:cNvPr id="3" name="TextBox 2">
            <a:extLst>
              <a:ext uri="{FF2B5EF4-FFF2-40B4-BE49-F238E27FC236}">
                <a16:creationId xmlns:a16="http://schemas.microsoft.com/office/drawing/2014/main" id="{E635AB8E-7950-41CF-88F8-83FF3EA0D5BB}"/>
              </a:ext>
            </a:extLst>
          </p:cNvPr>
          <p:cNvSpPr txBox="1"/>
          <p:nvPr/>
        </p:nvSpPr>
        <p:spPr>
          <a:xfrm>
            <a:off x="28754" y="3768912"/>
            <a:ext cx="2550775" cy="1200329"/>
          </a:xfrm>
          <a:prstGeom prst="rect">
            <a:avLst/>
          </a:prstGeom>
          <a:noFill/>
        </p:spPr>
        <p:txBody>
          <a:bodyPr wrap="square" rtlCol="0">
            <a:spAutoFit/>
          </a:bodyPr>
          <a:lstStyle/>
          <a:p>
            <a:r>
              <a:rPr lang="en-GB" dirty="0">
                <a:latin typeface="Comic Sans MS" panose="030F0702030302020204" pitchFamily="66" charset="0"/>
              </a:rPr>
              <a:t>Here begins the path</a:t>
            </a:r>
          </a:p>
          <a:p>
            <a:r>
              <a:rPr lang="en-GB" dirty="0">
                <a:latin typeface="Comic Sans MS" panose="030F0702030302020204" pitchFamily="66" charset="0"/>
              </a:rPr>
              <a:t>of the seed of the </a:t>
            </a:r>
          </a:p>
          <a:p>
            <a:r>
              <a:rPr lang="en-GB" dirty="0">
                <a:latin typeface="Comic Sans MS" panose="030F0702030302020204" pitchFamily="66" charset="0"/>
              </a:rPr>
              <a:t>Promised redeemer </a:t>
            </a:r>
          </a:p>
          <a:p>
            <a:r>
              <a:rPr lang="en-GB" dirty="0">
                <a:latin typeface="Comic Sans MS" panose="030F0702030302020204" pitchFamily="66" charset="0"/>
              </a:rPr>
              <a:t>Gen 3:15</a:t>
            </a:r>
          </a:p>
        </p:txBody>
      </p:sp>
      <p:cxnSp>
        <p:nvCxnSpPr>
          <p:cNvPr id="5" name="Straight Arrow Connector 4">
            <a:extLst>
              <a:ext uri="{FF2B5EF4-FFF2-40B4-BE49-F238E27FC236}">
                <a16:creationId xmlns:a16="http://schemas.microsoft.com/office/drawing/2014/main" id="{5DA36922-9FD0-4316-8B00-339119DA902F}"/>
              </a:ext>
            </a:extLst>
          </p:cNvPr>
          <p:cNvCxnSpPr>
            <a:cxnSpLocks/>
          </p:cNvCxnSpPr>
          <p:nvPr/>
        </p:nvCxnSpPr>
        <p:spPr>
          <a:xfrm>
            <a:off x="156308" y="5592576"/>
            <a:ext cx="11363569" cy="110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F3F8A5F9-8988-4587-AB4B-F4D31ABBEFA4}"/>
              </a:ext>
            </a:extLst>
          </p:cNvPr>
          <p:cNvSpPr txBox="1"/>
          <p:nvPr/>
        </p:nvSpPr>
        <p:spPr>
          <a:xfrm>
            <a:off x="156308" y="5924061"/>
            <a:ext cx="11801229" cy="369332"/>
          </a:xfrm>
          <a:prstGeom prst="rect">
            <a:avLst/>
          </a:prstGeom>
          <a:noFill/>
        </p:spPr>
        <p:txBody>
          <a:bodyPr wrap="square" rtlCol="0">
            <a:spAutoFit/>
          </a:bodyPr>
          <a:lstStyle/>
          <a:p>
            <a:r>
              <a:rPr lang="en-GB" dirty="0"/>
              <a:t>Cain &amp; Abel.            Generations of Seth.               Wickedness of the world (Gen Ch 3-7.)     Seed of the righteous .  The Flood</a:t>
            </a:r>
          </a:p>
        </p:txBody>
      </p:sp>
      <p:sp>
        <p:nvSpPr>
          <p:cNvPr id="12" name="Flowchart: Connector 11">
            <a:extLst>
              <a:ext uri="{FF2B5EF4-FFF2-40B4-BE49-F238E27FC236}">
                <a16:creationId xmlns:a16="http://schemas.microsoft.com/office/drawing/2014/main" id="{CE24734A-8E2C-42BA-8E50-0B12064DA42F}"/>
              </a:ext>
            </a:extLst>
          </p:cNvPr>
          <p:cNvSpPr/>
          <p:nvPr/>
        </p:nvSpPr>
        <p:spPr>
          <a:xfrm>
            <a:off x="9514939" y="3429000"/>
            <a:ext cx="1027714" cy="137615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Noah</a:t>
            </a:r>
          </a:p>
        </p:txBody>
      </p:sp>
      <p:sp>
        <p:nvSpPr>
          <p:cNvPr id="13" name="Flowchart: Connector 12">
            <a:extLst>
              <a:ext uri="{FF2B5EF4-FFF2-40B4-BE49-F238E27FC236}">
                <a16:creationId xmlns:a16="http://schemas.microsoft.com/office/drawing/2014/main" id="{B5EB9FBE-4A39-4085-97AF-131A0C3C0005}"/>
              </a:ext>
            </a:extLst>
          </p:cNvPr>
          <p:cNvSpPr/>
          <p:nvPr/>
        </p:nvSpPr>
        <p:spPr>
          <a:xfrm>
            <a:off x="1924419" y="4433173"/>
            <a:ext cx="1027714" cy="137615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solidFill>
                  <a:schemeClr val="tx1"/>
                </a:solidFill>
              </a:rPr>
              <a:t>Abel</a:t>
            </a:r>
          </a:p>
          <a:p>
            <a:pPr algn="ctr"/>
            <a:r>
              <a:rPr lang="en-GB" dirty="0">
                <a:solidFill>
                  <a:schemeClr val="tx1"/>
                </a:solidFill>
              </a:rPr>
              <a:t>Seth</a:t>
            </a:r>
          </a:p>
          <a:p>
            <a:pPr algn="ctr"/>
            <a:r>
              <a:rPr lang="en-GB" sz="1050" dirty="0">
                <a:solidFill>
                  <a:schemeClr val="tx1"/>
                </a:solidFill>
              </a:rPr>
              <a:t>Gen 4:25</a:t>
            </a:r>
          </a:p>
        </p:txBody>
      </p:sp>
      <p:sp>
        <p:nvSpPr>
          <p:cNvPr id="14" name="Flowchart: Connector 13">
            <a:extLst>
              <a:ext uri="{FF2B5EF4-FFF2-40B4-BE49-F238E27FC236}">
                <a16:creationId xmlns:a16="http://schemas.microsoft.com/office/drawing/2014/main" id="{18200F95-C006-4218-BC44-0F228625C580}"/>
              </a:ext>
            </a:extLst>
          </p:cNvPr>
          <p:cNvSpPr/>
          <p:nvPr/>
        </p:nvSpPr>
        <p:spPr>
          <a:xfrm>
            <a:off x="2053497" y="983186"/>
            <a:ext cx="1027714" cy="137615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Cain</a:t>
            </a:r>
          </a:p>
        </p:txBody>
      </p:sp>
      <p:sp>
        <p:nvSpPr>
          <p:cNvPr id="15" name="Arrow: Curved Down 14">
            <a:extLst>
              <a:ext uri="{FF2B5EF4-FFF2-40B4-BE49-F238E27FC236}">
                <a16:creationId xmlns:a16="http://schemas.microsoft.com/office/drawing/2014/main" id="{60008D55-D960-4759-9E3F-B8EC48870C93}"/>
              </a:ext>
            </a:extLst>
          </p:cNvPr>
          <p:cNvSpPr/>
          <p:nvPr/>
        </p:nvSpPr>
        <p:spPr>
          <a:xfrm rot="1606449">
            <a:off x="491315" y="3279604"/>
            <a:ext cx="2625056" cy="8231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Freeform: Shape 17">
            <a:extLst>
              <a:ext uri="{FF2B5EF4-FFF2-40B4-BE49-F238E27FC236}">
                <a16:creationId xmlns:a16="http://schemas.microsoft.com/office/drawing/2014/main" id="{820B8A22-97F9-4B3B-8D4B-2CB81F43836E}"/>
              </a:ext>
            </a:extLst>
          </p:cNvPr>
          <p:cNvSpPr/>
          <p:nvPr/>
        </p:nvSpPr>
        <p:spPr>
          <a:xfrm rot="20867921">
            <a:off x="343514" y="2378435"/>
            <a:ext cx="1908272" cy="389365"/>
          </a:xfrm>
          <a:custGeom>
            <a:avLst/>
            <a:gdLst>
              <a:gd name="connsiteX0" fmla="*/ 0 w 1985109"/>
              <a:gd name="connsiteY0" fmla="*/ 389365 h 389365"/>
              <a:gd name="connsiteX1" fmla="*/ 1813169 w 1985109"/>
              <a:gd name="connsiteY1" fmla="*/ 29857 h 389365"/>
              <a:gd name="connsiteX2" fmla="*/ 1805354 w 1985109"/>
              <a:gd name="connsiteY2" fmla="*/ 45488 h 389365"/>
            </a:gdLst>
            <a:ahLst/>
            <a:cxnLst>
              <a:cxn ang="0">
                <a:pos x="connsiteX0" y="connsiteY0"/>
              </a:cxn>
              <a:cxn ang="0">
                <a:pos x="connsiteX1" y="connsiteY1"/>
              </a:cxn>
              <a:cxn ang="0">
                <a:pos x="connsiteX2" y="connsiteY2"/>
              </a:cxn>
            </a:cxnLst>
            <a:rect l="l" t="t" r="r" b="b"/>
            <a:pathLst>
              <a:path w="1985109" h="389365">
                <a:moveTo>
                  <a:pt x="0" y="389365"/>
                </a:moveTo>
                <a:lnTo>
                  <a:pt x="1813169" y="29857"/>
                </a:lnTo>
                <a:cubicBezTo>
                  <a:pt x="2114061" y="-27456"/>
                  <a:pt x="1959707" y="9016"/>
                  <a:pt x="1805354" y="45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24A3810-2FA0-404B-8B4E-5CC90F384CD7}"/>
              </a:ext>
            </a:extLst>
          </p:cNvPr>
          <p:cNvSpPr txBox="1"/>
          <p:nvPr/>
        </p:nvSpPr>
        <p:spPr>
          <a:xfrm>
            <a:off x="1516185" y="2570998"/>
            <a:ext cx="1790344" cy="369332"/>
          </a:xfrm>
          <a:prstGeom prst="rect">
            <a:avLst/>
          </a:prstGeom>
          <a:noFill/>
        </p:spPr>
        <p:txBody>
          <a:bodyPr wrap="square" rtlCol="0">
            <a:spAutoFit/>
          </a:bodyPr>
          <a:lstStyle/>
          <a:p>
            <a:r>
              <a:rPr lang="en-GB" dirty="0">
                <a:latin typeface="Comic Sans MS" panose="030F0702030302020204" pitchFamily="66" charset="0"/>
              </a:rPr>
              <a:t>Gen 4: 1-16</a:t>
            </a:r>
          </a:p>
        </p:txBody>
      </p:sp>
      <p:sp>
        <p:nvSpPr>
          <p:cNvPr id="20" name="Minus Sign 19">
            <a:extLst>
              <a:ext uri="{FF2B5EF4-FFF2-40B4-BE49-F238E27FC236}">
                <a16:creationId xmlns:a16="http://schemas.microsoft.com/office/drawing/2014/main" id="{CB4D3872-7E78-45AB-8879-21E66BDBE258}"/>
              </a:ext>
            </a:extLst>
          </p:cNvPr>
          <p:cNvSpPr/>
          <p:nvPr/>
        </p:nvSpPr>
        <p:spPr>
          <a:xfrm rot="21150941">
            <a:off x="1787363" y="3921676"/>
            <a:ext cx="8898444" cy="1360079"/>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C6B98FB-B17A-48A1-8549-D602EEA06730}"/>
              </a:ext>
            </a:extLst>
          </p:cNvPr>
          <p:cNvSpPr txBox="1"/>
          <p:nvPr/>
        </p:nvSpPr>
        <p:spPr>
          <a:xfrm rot="21160389">
            <a:off x="3360154" y="4819376"/>
            <a:ext cx="6447384" cy="369332"/>
          </a:xfrm>
          <a:prstGeom prst="rect">
            <a:avLst/>
          </a:prstGeom>
          <a:noFill/>
        </p:spPr>
        <p:txBody>
          <a:bodyPr wrap="square" rtlCol="0">
            <a:spAutoFit/>
          </a:bodyPr>
          <a:lstStyle/>
          <a:p>
            <a:r>
              <a:rPr lang="en-GB" dirty="0"/>
              <a:t>Enos, </a:t>
            </a:r>
            <a:r>
              <a:rPr lang="en-GB" dirty="0" err="1"/>
              <a:t>Cainan</a:t>
            </a:r>
            <a:r>
              <a:rPr lang="en-GB" dirty="0"/>
              <a:t>,  </a:t>
            </a:r>
            <a:r>
              <a:rPr lang="en-GB" dirty="0" err="1"/>
              <a:t>Mahalaleel</a:t>
            </a:r>
            <a:r>
              <a:rPr lang="en-GB" dirty="0"/>
              <a:t>, Jared, Enoch, </a:t>
            </a:r>
            <a:r>
              <a:rPr lang="en-GB" dirty="0" err="1"/>
              <a:t>Methusalah</a:t>
            </a:r>
            <a:r>
              <a:rPr lang="en-GB" dirty="0"/>
              <a:t>, Lamech</a:t>
            </a:r>
          </a:p>
        </p:txBody>
      </p:sp>
      <p:pic>
        <p:nvPicPr>
          <p:cNvPr id="1026" name="Picture 2" descr="Review: What if Noah's ark was told through his wife's perspective ...">
            <a:extLst>
              <a:ext uri="{FF2B5EF4-FFF2-40B4-BE49-F238E27FC236}">
                <a16:creationId xmlns:a16="http://schemas.microsoft.com/office/drawing/2014/main" id="{62BCC57A-5C26-4EEB-B061-BA62E9D00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983186"/>
            <a:ext cx="2857500" cy="2345394"/>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Curved Right 22">
            <a:extLst>
              <a:ext uri="{FF2B5EF4-FFF2-40B4-BE49-F238E27FC236}">
                <a16:creationId xmlns:a16="http://schemas.microsoft.com/office/drawing/2014/main" id="{52DBDBE1-40B8-4380-BF27-46A4858A66A2}"/>
              </a:ext>
            </a:extLst>
          </p:cNvPr>
          <p:cNvSpPr/>
          <p:nvPr/>
        </p:nvSpPr>
        <p:spPr>
          <a:xfrm rot="12883546">
            <a:off x="10973574" y="2737802"/>
            <a:ext cx="1142121" cy="187004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3102EEBD-4951-4F36-8A62-F4A719AAF423}"/>
              </a:ext>
            </a:extLst>
          </p:cNvPr>
          <p:cNvSpPr txBox="1"/>
          <p:nvPr/>
        </p:nvSpPr>
        <p:spPr>
          <a:xfrm>
            <a:off x="10796656" y="3587262"/>
            <a:ext cx="745099" cy="369332"/>
          </a:xfrm>
          <a:prstGeom prst="rect">
            <a:avLst/>
          </a:prstGeom>
          <a:noFill/>
        </p:spPr>
        <p:txBody>
          <a:bodyPr wrap="square" rtlCol="0">
            <a:spAutoFit/>
          </a:bodyPr>
          <a:lstStyle/>
          <a:p>
            <a:r>
              <a:rPr lang="en-GB" dirty="0"/>
              <a:t>Shem</a:t>
            </a:r>
          </a:p>
        </p:txBody>
      </p:sp>
      <p:sp>
        <p:nvSpPr>
          <p:cNvPr id="25" name="TextBox 24">
            <a:extLst>
              <a:ext uri="{FF2B5EF4-FFF2-40B4-BE49-F238E27FC236}">
                <a16:creationId xmlns:a16="http://schemas.microsoft.com/office/drawing/2014/main" id="{E2F80E2E-8720-44CE-9569-F7ECD89EAF4A}"/>
              </a:ext>
            </a:extLst>
          </p:cNvPr>
          <p:cNvSpPr txBox="1"/>
          <p:nvPr/>
        </p:nvSpPr>
        <p:spPr>
          <a:xfrm>
            <a:off x="10924211" y="4782556"/>
            <a:ext cx="935150" cy="668925"/>
          </a:xfrm>
          <a:prstGeom prst="rect">
            <a:avLst/>
          </a:prstGeom>
          <a:noFill/>
        </p:spPr>
        <p:txBody>
          <a:bodyPr wrap="square" rtlCol="0">
            <a:spAutoFit/>
          </a:bodyPr>
          <a:lstStyle/>
          <a:p>
            <a:r>
              <a:rPr lang="en-GB" dirty="0"/>
              <a:t>Ham</a:t>
            </a:r>
          </a:p>
          <a:p>
            <a:r>
              <a:rPr lang="en-GB" dirty="0"/>
              <a:t>Japheth</a:t>
            </a:r>
          </a:p>
        </p:txBody>
      </p:sp>
      <p:sp>
        <p:nvSpPr>
          <p:cNvPr id="26" name="TextBox 25">
            <a:extLst>
              <a:ext uri="{FF2B5EF4-FFF2-40B4-BE49-F238E27FC236}">
                <a16:creationId xmlns:a16="http://schemas.microsoft.com/office/drawing/2014/main" id="{93681BE8-2FFA-4B99-9B0F-0CB3A2D7D372}"/>
              </a:ext>
            </a:extLst>
          </p:cNvPr>
          <p:cNvSpPr txBox="1"/>
          <p:nvPr/>
        </p:nvSpPr>
        <p:spPr>
          <a:xfrm>
            <a:off x="6874329" y="195385"/>
            <a:ext cx="5083208" cy="1200329"/>
          </a:xfrm>
          <a:prstGeom prst="rect">
            <a:avLst/>
          </a:prstGeom>
          <a:noFill/>
        </p:spPr>
        <p:txBody>
          <a:bodyPr wrap="square" rtlCol="0">
            <a:spAutoFit/>
          </a:bodyPr>
          <a:lstStyle/>
          <a:p>
            <a:r>
              <a:rPr lang="en-GB" dirty="0">
                <a:latin typeface="Comic Sans MS" panose="030F0702030302020204" pitchFamily="66" charset="0"/>
              </a:rPr>
              <a:t>Noah preaches righteousness, builds the ark</a:t>
            </a:r>
          </a:p>
          <a:p>
            <a:r>
              <a:rPr lang="en-GB" dirty="0">
                <a:latin typeface="Comic Sans MS" panose="030F0702030302020204" pitchFamily="66" charset="0"/>
              </a:rPr>
              <a:t> and warns of the coming Judgment.</a:t>
            </a:r>
          </a:p>
          <a:p>
            <a:r>
              <a:rPr lang="en-GB" dirty="0">
                <a:latin typeface="Comic Sans MS" panose="030F0702030302020204" pitchFamily="66" charset="0"/>
              </a:rPr>
              <a:t>2 Peter 2: 5</a:t>
            </a:r>
          </a:p>
          <a:p>
            <a:r>
              <a:rPr lang="en-GB" dirty="0">
                <a:latin typeface="Comic Sans MS" panose="030F0702030302020204" pitchFamily="66" charset="0"/>
              </a:rPr>
              <a:t>1 Peter 3: 18-20</a:t>
            </a:r>
          </a:p>
        </p:txBody>
      </p:sp>
      <p:sp>
        <p:nvSpPr>
          <p:cNvPr id="27" name="TextBox 26">
            <a:extLst>
              <a:ext uri="{FF2B5EF4-FFF2-40B4-BE49-F238E27FC236}">
                <a16:creationId xmlns:a16="http://schemas.microsoft.com/office/drawing/2014/main" id="{C155AEC0-5FB1-4E15-9E53-E070C7448DAA}"/>
              </a:ext>
            </a:extLst>
          </p:cNvPr>
          <p:cNvSpPr txBox="1"/>
          <p:nvPr/>
        </p:nvSpPr>
        <p:spPr>
          <a:xfrm>
            <a:off x="3943350" y="2181178"/>
            <a:ext cx="4754828" cy="646331"/>
          </a:xfrm>
          <a:prstGeom prst="rect">
            <a:avLst/>
          </a:prstGeom>
          <a:noFill/>
        </p:spPr>
        <p:txBody>
          <a:bodyPr wrap="none" rtlCol="0">
            <a:spAutoFit/>
          </a:bodyPr>
          <a:lstStyle/>
          <a:p>
            <a:r>
              <a:rPr lang="en-GB" dirty="0">
                <a:latin typeface="Comic Sans MS" panose="030F0702030302020204" pitchFamily="66" charset="0"/>
              </a:rPr>
              <a:t>As men multiplied ‘iniquity abounded’</a:t>
            </a:r>
          </a:p>
          <a:p>
            <a:r>
              <a:rPr lang="en-GB" dirty="0">
                <a:latin typeface="Comic Sans MS" panose="030F0702030302020204" pitchFamily="66" charset="0"/>
              </a:rPr>
              <a:t>Until the earth was corrupted  Gen 6: 1-13</a:t>
            </a:r>
          </a:p>
        </p:txBody>
      </p:sp>
    </p:spTree>
    <p:extLst>
      <p:ext uri="{BB962C8B-B14F-4D97-AF65-F5344CB8AC3E}">
        <p14:creationId xmlns:p14="http://schemas.microsoft.com/office/powerpoint/2010/main" val="86575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F7A6A1F-506D-4578-9BB2-5585127BC099}"/>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500" kern="1200" dirty="0">
                <a:solidFill>
                  <a:srgbClr val="FFFFFF"/>
                </a:solidFill>
                <a:latin typeface="+mj-lt"/>
                <a:ea typeface="+mj-ea"/>
                <a:cs typeface="+mj-cs"/>
              </a:rPr>
              <a:t>Dispensation of Human Government </a:t>
            </a:r>
            <a:r>
              <a:rPr lang="en-US" sz="2300" kern="1200" dirty="0">
                <a:solidFill>
                  <a:srgbClr val="FFFFFF"/>
                </a:solidFill>
                <a:latin typeface="+mj-lt"/>
                <a:ea typeface="+mj-ea"/>
                <a:cs typeface="+mj-cs"/>
              </a:rPr>
              <a:t>(*Postdiluvian) </a:t>
            </a:r>
          </a:p>
        </p:txBody>
      </p:sp>
      <p:graphicFrame>
        <p:nvGraphicFramePr>
          <p:cNvPr id="2" name="Table 1">
            <a:extLst>
              <a:ext uri="{FF2B5EF4-FFF2-40B4-BE49-F238E27FC236}">
                <a16:creationId xmlns:a16="http://schemas.microsoft.com/office/drawing/2014/main" id="{5EFC4043-CF3C-46C3-98D2-E477429775CC}"/>
              </a:ext>
            </a:extLst>
          </p:cNvPr>
          <p:cNvGraphicFramePr>
            <a:graphicFrameLocks noGrp="1"/>
          </p:cNvGraphicFramePr>
          <p:nvPr>
            <p:extLst>
              <p:ext uri="{D42A27DB-BD31-4B8C-83A1-F6EECF244321}">
                <p14:modId xmlns:p14="http://schemas.microsoft.com/office/powerpoint/2010/main" val="37132328"/>
              </p:ext>
            </p:extLst>
          </p:nvPr>
        </p:nvGraphicFramePr>
        <p:xfrm>
          <a:off x="3493827" y="675564"/>
          <a:ext cx="7874758" cy="5739515"/>
        </p:xfrm>
        <a:graphic>
          <a:graphicData uri="http://schemas.openxmlformats.org/drawingml/2006/table">
            <a:tbl>
              <a:tblPr firstRow="1" firstCol="1" bandRow="1">
                <a:tableStyleId>{5C22544A-7EE6-4342-B048-85BDC9FD1C3A}</a:tableStyleId>
              </a:tblPr>
              <a:tblGrid>
                <a:gridCol w="1906166">
                  <a:extLst>
                    <a:ext uri="{9D8B030D-6E8A-4147-A177-3AD203B41FA5}">
                      <a16:colId xmlns:a16="http://schemas.microsoft.com/office/drawing/2014/main" val="2102742489"/>
                    </a:ext>
                  </a:extLst>
                </a:gridCol>
                <a:gridCol w="1891575">
                  <a:extLst>
                    <a:ext uri="{9D8B030D-6E8A-4147-A177-3AD203B41FA5}">
                      <a16:colId xmlns:a16="http://schemas.microsoft.com/office/drawing/2014/main" val="3504996439"/>
                    </a:ext>
                  </a:extLst>
                </a:gridCol>
                <a:gridCol w="1987446">
                  <a:extLst>
                    <a:ext uri="{9D8B030D-6E8A-4147-A177-3AD203B41FA5}">
                      <a16:colId xmlns:a16="http://schemas.microsoft.com/office/drawing/2014/main" val="448457095"/>
                    </a:ext>
                  </a:extLst>
                </a:gridCol>
                <a:gridCol w="2089571">
                  <a:extLst>
                    <a:ext uri="{9D8B030D-6E8A-4147-A177-3AD203B41FA5}">
                      <a16:colId xmlns:a16="http://schemas.microsoft.com/office/drawing/2014/main" val="3165808543"/>
                    </a:ext>
                  </a:extLst>
                </a:gridCol>
              </a:tblGrid>
              <a:tr h="620279">
                <a:tc>
                  <a:txBody>
                    <a:bodyPr/>
                    <a:lstStyle/>
                    <a:p>
                      <a:pPr>
                        <a:lnSpc>
                          <a:spcPct val="107000"/>
                        </a:lnSpc>
                        <a:spcAft>
                          <a:spcPts val="0"/>
                        </a:spcAft>
                      </a:pPr>
                      <a:r>
                        <a:rPr lang="en-GB" sz="1800" dirty="0">
                          <a:effectLst/>
                        </a:rPr>
                        <a:t>Timescale (random)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800" dirty="0">
                          <a:effectLst/>
                        </a:rPr>
                        <a:t>Man’s Responsibility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800">
                          <a:effectLst/>
                        </a:rPr>
                        <a:t>Man’s failure &amp; the consequences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800">
                          <a:effectLst/>
                        </a:rPr>
                        <a:t>Observations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extLst>
                  <a:ext uri="{0D108BD9-81ED-4DB2-BD59-A6C34878D82A}">
                    <a16:rowId xmlns:a16="http://schemas.microsoft.com/office/drawing/2014/main" val="1694135415"/>
                  </a:ext>
                </a:extLst>
              </a:tr>
              <a:tr h="4498957">
                <a:tc>
                  <a:txBody>
                    <a:bodyPr/>
                    <a:lstStyle/>
                    <a:p>
                      <a:pPr>
                        <a:lnSpc>
                          <a:spcPct val="107000"/>
                        </a:lnSpc>
                        <a:spcAft>
                          <a:spcPts val="0"/>
                        </a:spcAft>
                      </a:pPr>
                      <a:r>
                        <a:rPr lang="en-GB" sz="1800" dirty="0">
                          <a:effectLst/>
                        </a:rPr>
                        <a:t>From the Flood to confusion of tongues at Babel – 427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800" dirty="0">
                          <a:effectLst/>
                        </a:rPr>
                        <a:t>Noah was given the responsibility to govern for God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600" dirty="0">
                          <a:effectLst/>
                        </a:rPr>
                        <a:t>a) Noah revealed that man is unable to govern himself and therefore unable to govern others.  </a:t>
                      </a:r>
                    </a:p>
                    <a:p>
                      <a:pPr>
                        <a:lnSpc>
                          <a:spcPct val="107000"/>
                        </a:lnSpc>
                        <a:spcAft>
                          <a:spcPts val="0"/>
                        </a:spcAft>
                      </a:pPr>
                      <a:r>
                        <a:rPr lang="en-GB" sz="1600" dirty="0">
                          <a:effectLst/>
                        </a:rPr>
                        <a:t>b) The building of the tower Babel was an </a:t>
                      </a:r>
                      <a:r>
                        <a:rPr lang="en-GB" sz="1600" b="1" dirty="0">
                          <a:effectLst/>
                        </a:rPr>
                        <a:t>organised political and religious </a:t>
                      </a:r>
                      <a:r>
                        <a:rPr lang="en-GB" sz="1600" dirty="0">
                          <a:effectLst/>
                        </a:rPr>
                        <a:t>rebellion against God.  </a:t>
                      </a:r>
                    </a:p>
                    <a:p>
                      <a:pPr>
                        <a:lnSpc>
                          <a:spcPct val="107000"/>
                        </a:lnSpc>
                        <a:spcAft>
                          <a:spcPts val="0"/>
                        </a:spcAft>
                      </a:pPr>
                      <a:r>
                        <a:rPr lang="en-GB" sz="1600" dirty="0">
                          <a:effectLst/>
                        </a:rPr>
                        <a:t>c) </a:t>
                      </a:r>
                      <a:r>
                        <a:rPr lang="en-GB" sz="1600" b="1" dirty="0">
                          <a:effectLst/>
                        </a:rPr>
                        <a:t>Judgement</a:t>
                      </a:r>
                      <a:r>
                        <a:rPr lang="en-GB" sz="1600" dirty="0">
                          <a:effectLst/>
                        </a:rPr>
                        <a:t>. The consequences of man’s failure was the confusion of tongues and the dispersion of the people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a:txBody>
                    <a:bodyPr/>
                    <a:lstStyle/>
                    <a:p>
                      <a:pPr>
                        <a:lnSpc>
                          <a:spcPct val="107000"/>
                        </a:lnSpc>
                        <a:spcAft>
                          <a:spcPts val="0"/>
                        </a:spcAft>
                      </a:pPr>
                      <a:r>
                        <a:rPr lang="en-GB" sz="1800" dirty="0">
                          <a:effectLst/>
                        </a:rPr>
                        <a:t>The Flood – </a:t>
                      </a:r>
                    </a:p>
                    <a:p>
                      <a:pPr>
                        <a:lnSpc>
                          <a:spcPct val="107000"/>
                        </a:lnSpc>
                        <a:spcAft>
                          <a:spcPts val="0"/>
                        </a:spcAft>
                      </a:pPr>
                      <a:r>
                        <a:rPr lang="en-GB" sz="1800" dirty="0">
                          <a:effectLst/>
                        </a:rPr>
                        <a:t>  </a:t>
                      </a:r>
                    </a:p>
                    <a:p>
                      <a:pPr>
                        <a:lnSpc>
                          <a:spcPct val="107000"/>
                        </a:lnSpc>
                        <a:spcAft>
                          <a:spcPts val="0"/>
                        </a:spcAft>
                      </a:pPr>
                      <a:r>
                        <a:rPr lang="en-GB" sz="1800" dirty="0">
                          <a:effectLst/>
                        </a:rPr>
                        <a:t>Noah’s first act was offering a great burnt offering.  </a:t>
                      </a:r>
                      <a:r>
                        <a:rPr lang="en-GB" sz="1800" b="1" dirty="0">
                          <a:effectLst/>
                        </a:rPr>
                        <a:t>Gods’ covenant </a:t>
                      </a:r>
                      <a:r>
                        <a:rPr lang="en-GB" sz="1800" dirty="0">
                          <a:effectLst/>
                        </a:rPr>
                        <a:t>pledge set a </a:t>
                      </a:r>
                      <a:r>
                        <a:rPr lang="en-GB" sz="1800" b="1" dirty="0">
                          <a:effectLst/>
                        </a:rPr>
                        <a:t>rainbow</a:t>
                      </a:r>
                      <a:r>
                        <a:rPr lang="en-GB" sz="1800" dirty="0">
                          <a:effectLst/>
                        </a:rPr>
                        <a:t> in the heavens for perpetual generations.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extLst>
                  <a:ext uri="{0D108BD9-81ED-4DB2-BD59-A6C34878D82A}">
                    <a16:rowId xmlns:a16="http://schemas.microsoft.com/office/drawing/2014/main" val="1635587414"/>
                  </a:ext>
                </a:extLst>
              </a:tr>
              <a:tr h="620279">
                <a:tc gridSpan="4">
                  <a:txBody>
                    <a:bodyPr/>
                    <a:lstStyle/>
                    <a:p>
                      <a:pPr>
                        <a:lnSpc>
                          <a:spcPct val="107000"/>
                        </a:lnSpc>
                        <a:spcAft>
                          <a:spcPts val="0"/>
                        </a:spcAft>
                      </a:pPr>
                      <a:r>
                        <a:rPr lang="en-GB" sz="1800" dirty="0">
                          <a:effectLst/>
                        </a:rPr>
                        <a:t>Gen Ch 8 – 11 Gods covenant with Noah, Re-peopling the Earth, through Ham, Shem and Japheth, Babel, Dispersion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86" marR="8218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7035552"/>
                  </a:ext>
                </a:extLst>
              </a:tr>
            </a:tbl>
          </a:graphicData>
        </a:graphic>
      </p:graphicFrame>
      <p:sp>
        <p:nvSpPr>
          <p:cNvPr id="4" name="TextBox 3">
            <a:extLst>
              <a:ext uri="{FF2B5EF4-FFF2-40B4-BE49-F238E27FC236}">
                <a16:creationId xmlns:a16="http://schemas.microsoft.com/office/drawing/2014/main" id="{CAE9A8D7-CB2F-4A48-B731-FF4B7FE161C5}"/>
              </a:ext>
            </a:extLst>
          </p:cNvPr>
          <p:cNvSpPr txBox="1"/>
          <p:nvPr/>
        </p:nvSpPr>
        <p:spPr>
          <a:xfrm>
            <a:off x="179462" y="6272613"/>
            <a:ext cx="5247117" cy="369332"/>
          </a:xfrm>
          <a:prstGeom prst="rect">
            <a:avLst/>
          </a:prstGeom>
          <a:noFill/>
        </p:spPr>
        <p:txBody>
          <a:bodyPr wrap="square" rtlCol="0">
            <a:spAutoFit/>
          </a:bodyPr>
          <a:lstStyle/>
          <a:p>
            <a:r>
              <a:rPr lang="en-GB" dirty="0"/>
              <a:t>* Post flood or Deluge</a:t>
            </a:r>
          </a:p>
        </p:txBody>
      </p:sp>
    </p:spTree>
    <p:extLst>
      <p:ext uri="{BB962C8B-B14F-4D97-AF65-F5344CB8AC3E}">
        <p14:creationId xmlns:p14="http://schemas.microsoft.com/office/powerpoint/2010/main" val="22745381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6631</Words>
  <Application>Microsoft Office PowerPoint</Application>
  <PresentationFormat>Widescreen</PresentationFormat>
  <Paragraphs>735</Paragraphs>
  <Slides>40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Comic Sans MS</vt:lpstr>
      <vt:lpstr>Trebuchet MS</vt:lpstr>
      <vt:lpstr>Wingdings</vt:lpstr>
      <vt:lpstr>Wingdings 3</vt:lpstr>
      <vt:lpstr>Facet</vt:lpstr>
      <vt:lpstr>2_Office Theme</vt:lpstr>
      <vt:lpstr>Dispensational Truths (Part 2) different ways of studying the bible</vt:lpstr>
      <vt:lpstr>Dispensational truths: </vt:lpstr>
      <vt:lpstr>Dispensational truths: continued </vt:lpstr>
      <vt:lpstr>Dispensation of Innocence (Edenic)    </vt:lpstr>
      <vt:lpstr>Panorama study:</vt:lpstr>
      <vt:lpstr>PowerPoint Presentation</vt:lpstr>
      <vt:lpstr>PowerPoint Presentation</vt:lpstr>
      <vt:lpstr>PowerPoint Presentation</vt:lpstr>
      <vt:lpstr>PowerPoint Presentation</vt:lpstr>
      <vt:lpstr>PowerPoint Presentation</vt:lpstr>
      <vt:lpstr>PowerPoint Presentation</vt:lpstr>
      <vt:lpstr>Promise observations: A lot happened in 430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Eschatology: The study of the last days</vt:lpstr>
      <vt:lpstr>PowerPoint Presentation</vt:lpstr>
      <vt:lpstr>PowerPoint Presentation</vt:lpstr>
      <vt:lpstr>PowerPoint Presentation</vt:lpstr>
      <vt:lpstr>Luke 21:36  Watch ye therefore, and pray always, that ye may be accounted worthy to escape all these things that shall come to pass, and to stand before the Son of man.” </vt:lpstr>
      <vt:lpstr>Considerations: </vt:lpstr>
      <vt:lpstr>PowerPoint Presentation</vt:lpstr>
      <vt:lpstr>PowerPoint Presentation</vt:lpstr>
      <vt:lpstr>PowerPoint Presentation</vt:lpstr>
      <vt:lpstr> The purpose of Armageddon:  1) To humble the nation of Israel 2) To set in motion the events to fulfill the Abrahamic covenant for the nation of Israel 3) To remove the scales of blindness from the eyes of the Jews so that they will accept Jesus as the Messiah &amp; Savior 4) To bring to an end to the ‘times of the Gentiles’  Ezekiel 38- 39 Gog and those with him will invade the Middle East &amp; come to Israel (Dan 11:16,41)  “and it shall come to pass at the same time when Gog shall come against the land of Israel, saith the Lord God,, that my fury shall come up in my face”…… (Ezekiel 38:18-19,23)..  …of the many nations, and they shall know that I am the LORD. </vt:lpstr>
      <vt:lpstr>PowerPoint Presentation</vt:lpstr>
      <vt:lpstr>Eternity:</vt:lpstr>
      <vt:lpstr>Summary insights: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to study, inspire (Exhort, teach or  preach)</dc:title>
  <dc:creator>Keith Gentry</dc:creator>
  <cp:lastModifiedBy>Keith Gentry</cp:lastModifiedBy>
  <cp:revision>9</cp:revision>
  <dcterms:created xsi:type="dcterms:W3CDTF">2020-04-20T18:28:14Z</dcterms:created>
  <dcterms:modified xsi:type="dcterms:W3CDTF">2020-04-22T07:30:06Z</dcterms:modified>
</cp:coreProperties>
</file>